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8"/>
  </p:notesMasterIdLst>
  <p:sldIdLst>
    <p:sldId id="260" r:id="rId2"/>
    <p:sldId id="309" r:id="rId3"/>
    <p:sldId id="285" r:id="rId4"/>
    <p:sldId id="315" r:id="rId5"/>
    <p:sldId id="316" r:id="rId6"/>
    <p:sldId id="308" r:id="rId7"/>
    <p:sldId id="310" r:id="rId8"/>
    <p:sldId id="306" r:id="rId9"/>
    <p:sldId id="313" r:id="rId10"/>
    <p:sldId id="312" r:id="rId11"/>
    <p:sldId id="311" r:id="rId12"/>
    <p:sldId id="299" r:id="rId13"/>
    <p:sldId id="298" r:id="rId14"/>
    <p:sldId id="296" r:id="rId15"/>
    <p:sldId id="314" r:id="rId16"/>
    <p:sldId id="30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Arial" pitchFamily="34" charset="0"/>
        <a:ea typeface="ＭＳ Ｐゴシック"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89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ED6C0F1-88FA-4ACD-A709-9B7987605AD1}" type="datetimeFigureOut">
              <a:rPr lang="en-US"/>
              <a:pPr>
                <a:defRPr/>
              </a:pPr>
              <a:t>6/19/2015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87C8F47-E31E-41F1-981F-B52C8678BD3B}" type="slidenum">
              <a:rPr lang="en-US"/>
              <a:pPr>
                <a:defRPr/>
              </a:pPr>
              <a:t>‹#›</a:t>
            </a:fld>
            <a:endParaRPr lang="en-US"/>
          </a:p>
        </p:txBody>
      </p:sp>
    </p:spTree>
    <p:extLst>
      <p:ext uri="{BB962C8B-B14F-4D97-AF65-F5344CB8AC3E}">
        <p14:creationId xmlns:p14="http://schemas.microsoft.com/office/powerpoint/2010/main" val="388070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234C00-5E7E-4767-9C0B-CB371492A6F0}" type="slidenum">
              <a:rPr lang="en-US" smtClean="0">
                <a:ea typeface="ＭＳ Ｐゴシック" pitchFamily="34" charset="-128"/>
              </a:rPr>
              <a:pPr fontAlgn="base">
                <a:spcBef>
                  <a:spcPct val="0"/>
                </a:spcBef>
                <a:spcAft>
                  <a:spcPct val="0"/>
                </a:spcAft>
                <a:defRPr/>
              </a:pPr>
              <a:t>1</a:t>
            </a:fld>
            <a:endParaRPr lang="en-US" smtClean="0">
              <a:ea typeface="ＭＳ Ｐゴシック" pitchFamily="34" charset="-128"/>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multimedia logo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2057400" y="304800"/>
            <a:ext cx="6629400" cy="533400"/>
          </a:xfrm>
        </p:spPr>
        <p:txBody>
          <a:bodyPr/>
          <a:lstStyle>
            <a:lvl1pPr>
              <a:defRPr/>
            </a:lvl1pPr>
          </a:lstStyle>
          <a:p>
            <a:r>
              <a:rPr lang="en-US"/>
              <a:t>Click to edit Master title style</a:t>
            </a:r>
          </a:p>
        </p:txBody>
      </p:sp>
      <p:sp>
        <p:nvSpPr>
          <p:cNvPr id="3076" name="Rectangle 4"/>
          <p:cNvSpPr>
            <a:spLocks noGrp="1" noChangeArrowheads="1"/>
          </p:cNvSpPr>
          <p:nvPr>
            <p:ph type="subTitle" idx="1"/>
          </p:nvPr>
        </p:nvSpPr>
        <p:spPr>
          <a:xfrm>
            <a:off x="2057400" y="1600200"/>
            <a:ext cx="5715000" cy="2819400"/>
          </a:xfrm>
        </p:spPr>
        <p:txBody>
          <a:bodyPr/>
          <a:lstStyle>
            <a:lvl1pPr marL="0" indent="0">
              <a:buFont typeface="Times" pitchFamily="1" charset="0"/>
              <a:buNone/>
              <a:defRPr/>
            </a:lvl1pPr>
          </a:lstStyle>
          <a:p>
            <a:r>
              <a:rPr lang="en-US"/>
              <a:t>Click to edit Master subtitle style</a:t>
            </a:r>
          </a:p>
        </p:txBody>
      </p:sp>
      <p:sp>
        <p:nvSpPr>
          <p:cNvPr id="5" name="Rectangle 5"/>
          <p:cNvSpPr>
            <a:spLocks noGrp="1" noChangeArrowheads="1"/>
          </p:cNvSpPr>
          <p:nvPr>
            <p:ph type="dt" sz="half" idx="10"/>
          </p:nvPr>
        </p:nvSpPr>
        <p:spPr>
          <a:xfrm>
            <a:off x="2057400" y="6172200"/>
            <a:ext cx="1905000" cy="457200"/>
          </a:xfrm>
        </p:spPr>
        <p:txBody>
          <a:bodyPr/>
          <a:lstStyle>
            <a:lvl1pPr>
              <a:defRPr/>
            </a:lvl1pPr>
          </a:lstStyle>
          <a:p>
            <a:pPr>
              <a:defRPr/>
            </a:pPr>
            <a:endParaRPr lang="en-US"/>
          </a:p>
        </p:txBody>
      </p:sp>
    </p:spTree>
    <p:extLst>
      <p:ext uri="{BB962C8B-B14F-4D97-AF65-F5344CB8AC3E}">
        <p14:creationId xmlns:p14="http://schemas.microsoft.com/office/powerpoint/2010/main" val="2383487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854B5C37-1F05-4BB8-A4D1-708AD64020A2}" type="slidenum">
              <a:rPr lang="en-US"/>
              <a:pPr>
                <a:defRPr/>
              </a:pPr>
              <a:t>‹#›</a:t>
            </a:fld>
            <a:endParaRPr lang="en-US"/>
          </a:p>
        </p:txBody>
      </p:sp>
    </p:spTree>
    <p:extLst>
      <p:ext uri="{BB962C8B-B14F-4D97-AF65-F5344CB8AC3E}">
        <p14:creationId xmlns:p14="http://schemas.microsoft.com/office/powerpoint/2010/main" val="122278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228600"/>
            <a:ext cx="1638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57400" y="228600"/>
            <a:ext cx="47625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9A98987F-5730-4099-8952-343E8E749EFA}" type="slidenum">
              <a:rPr lang="en-US"/>
              <a:pPr>
                <a:defRPr/>
              </a:pPr>
              <a:t>‹#›</a:t>
            </a:fld>
            <a:endParaRPr lang="en-US"/>
          </a:p>
        </p:txBody>
      </p:sp>
    </p:spTree>
    <p:extLst>
      <p:ext uri="{BB962C8B-B14F-4D97-AF65-F5344CB8AC3E}">
        <p14:creationId xmlns:p14="http://schemas.microsoft.com/office/powerpoint/2010/main" val="1746889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5532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057400" y="1600200"/>
            <a:ext cx="6172200" cy="4114800"/>
          </a:xfrm>
        </p:spPr>
        <p:txBody>
          <a:bodyPr/>
          <a:lstStyle/>
          <a:p>
            <a:pPr lvl="0"/>
            <a:endParaRPr lang="en-US" noProof="0"/>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B582643E-705E-4B88-82A0-36CFAD241884}" type="slidenum">
              <a:rPr lang="en-US"/>
              <a:pPr>
                <a:defRPr/>
              </a:pPr>
              <a:t>‹#›</a:t>
            </a:fld>
            <a:endParaRPr lang="en-US"/>
          </a:p>
        </p:txBody>
      </p:sp>
    </p:spTree>
    <p:extLst>
      <p:ext uri="{BB962C8B-B14F-4D97-AF65-F5344CB8AC3E}">
        <p14:creationId xmlns:p14="http://schemas.microsoft.com/office/powerpoint/2010/main" val="1028729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99452EE4-834F-424C-A4BB-5D276BC0D251}" type="slidenum">
              <a:rPr lang="en-US"/>
              <a:pPr>
                <a:defRPr/>
              </a:pPr>
              <a:t>‹#›</a:t>
            </a:fld>
            <a:endParaRPr lang="en-US"/>
          </a:p>
        </p:txBody>
      </p:sp>
    </p:spTree>
    <p:extLst>
      <p:ext uri="{BB962C8B-B14F-4D97-AF65-F5344CB8AC3E}">
        <p14:creationId xmlns:p14="http://schemas.microsoft.com/office/powerpoint/2010/main" val="345105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192E1DF5-F58F-4229-A7D3-61ADB725376E}" type="slidenum">
              <a:rPr lang="en-US"/>
              <a:pPr>
                <a:defRPr/>
              </a:pPr>
              <a:t>‹#›</a:t>
            </a:fld>
            <a:endParaRPr lang="en-US"/>
          </a:p>
        </p:txBody>
      </p:sp>
    </p:spTree>
    <p:extLst>
      <p:ext uri="{BB962C8B-B14F-4D97-AF65-F5344CB8AC3E}">
        <p14:creationId xmlns:p14="http://schemas.microsoft.com/office/powerpoint/2010/main" val="172723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600200"/>
            <a:ext cx="3009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3009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6778A2E9-2B37-4FC9-A84F-780BB8610D3B}" type="slidenum">
              <a:rPr lang="en-US"/>
              <a:pPr>
                <a:defRPr/>
              </a:pPr>
              <a:t>‹#›</a:t>
            </a:fld>
            <a:endParaRPr lang="en-US"/>
          </a:p>
        </p:txBody>
      </p:sp>
    </p:spTree>
    <p:extLst>
      <p:ext uri="{BB962C8B-B14F-4D97-AF65-F5344CB8AC3E}">
        <p14:creationId xmlns:p14="http://schemas.microsoft.com/office/powerpoint/2010/main" val="146237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p>
        </p:txBody>
      </p:sp>
      <p:sp>
        <p:nvSpPr>
          <p:cNvPr id="8" name="Rectangle 15"/>
          <p:cNvSpPr>
            <a:spLocks noGrp="1" noChangeArrowheads="1"/>
          </p:cNvSpPr>
          <p:nvPr>
            <p:ph type="ftr" sz="quarter" idx="11"/>
          </p:nvPr>
        </p:nvSpPr>
        <p:spPr>
          <a:ln/>
        </p:spPr>
        <p:txBody>
          <a:bodyPr/>
          <a:lstStyle>
            <a:lvl1pPr>
              <a:defRPr/>
            </a:lvl1pPr>
          </a:lstStyle>
          <a:p>
            <a:pPr>
              <a:defRPr/>
            </a:pPr>
            <a:endParaRPr lang="en-US"/>
          </a:p>
        </p:txBody>
      </p:sp>
      <p:sp>
        <p:nvSpPr>
          <p:cNvPr id="9" name="Rectangle 16"/>
          <p:cNvSpPr>
            <a:spLocks noGrp="1" noChangeArrowheads="1"/>
          </p:cNvSpPr>
          <p:nvPr>
            <p:ph type="sldNum" sz="quarter" idx="12"/>
          </p:nvPr>
        </p:nvSpPr>
        <p:spPr>
          <a:ln/>
        </p:spPr>
        <p:txBody>
          <a:bodyPr/>
          <a:lstStyle>
            <a:lvl1pPr>
              <a:defRPr/>
            </a:lvl1pPr>
          </a:lstStyle>
          <a:p>
            <a:pPr>
              <a:defRPr/>
            </a:pPr>
            <a:fld id="{F680D318-A3B2-4271-8DCB-A0764818D28E}" type="slidenum">
              <a:rPr lang="en-US"/>
              <a:pPr>
                <a:defRPr/>
              </a:pPr>
              <a:t>‹#›</a:t>
            </a:fld>
            <a:endParaRPr lang="en-US"/>
          </a:p>
        </p:txBody>
      </p:sp>
    </p:spTree>
    <p:extLst>
      <p:ext uri="{BB962C8B-B14F-4D97-AF65-F5344CB8AC3E}">
        <p14:creationId xmlns:p14="http://schemas.microsoft.com/office/powerpoint/2010/main" val="200295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p>
        </p:txBody>
      </p:sp>
      <p:sp>
        <p:nvSpPr>
          <p:cNvPr id="4" name="Rectangle 15"/>
          <p:cNvSpPr>
            <a:spLocks noGrp="1" noChangeArrowheads="1"/>
          </p:cNvSpPr>
          <p:nvPr>
            <p:ph type="ftr" sz="quarter" idx="11"/>
          </p:nvPr>
        </p:nvSpPr>
        <p:spPr>
          <a:ln/>
        </p:spPr>
        <p:txBody>
          <a:bodyPr/>
          <a:lstStyle>
            <a:lvl1pPr>
              <a:defRPr/>
            </a:lvl1pPr>
          </a:lstStyle>
          <a:p>
            <a:pPr>
              <a:defRPr/>
            </a:pPr>
            <a:endParaRPr lang="en-US"/>
          </a:p>
        </p:txBody>
      </p:sp>
      <p:sp>
        <p:nvSpPr>
          <p:cNvPr id="5" name="Rectangle 16"/>
          <p:cNvSpPr>
            <a:spLocks noGrp="1" noChangeArrowheads="1"/>
          </p:cNvSpPr>
          <p:nvPr>
            <p:ph type="sldNum" sz="quarter" idx="12"/>
          </p:nvPr>
        </p:nvSpPr>
        <p:spPr>
          <a:ln/>
        </p:spPr>
        <p:txBody>
          <a:bodyPr/>
          <a:lstStyle>
            <a:lvl1pPr>
              <a:defRPr/>
            </a:lvl1pPr>
          </a:lstStyle>
          <a:p>
            <a:pPr>
              <a:defRPr/>
            </a:pPr>
            <a:fld id="{02FD5F35-C347-4512-A573-3AA48D4DCD3A}" type="slidenum">
              <a:rPr lang="en-US"/>
              <a:pPr>
                <a:defRPr/>
              </a:pPr>
              <a:t>‹#›</a:t>
            </a:fld>
            <a:endParaRPr lang="en-US"/>
          </a:p>
        </p:txBody>
      </p:sp>
    </p:spTree>
    <p:extLst>
      <p:ext uri="{BB962C8B-B14F-4D97-AF65-F5344CB8AC3E}">
        <p14:creationId xmlns:p14="http://schemas.microsoft.com/office/powerpoint/2010/main" val="89369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p>
        </p:txBody>
      </p:sp>
      <p:sp>
        <p:nvSpPr>
          <p:cNvPr id="3" name="Rectangle 15"/>
          <p:cNvSpPr>
            <a:spLocks noGrp="1" noChangeArrowheads="1"/>
          </p:cNvSpPr>
          <p:nvPr>
            <p:ph type="ftr" sz="quarter" idx="11"/>
          </p:nvPr>
        </p:nvSpPr>
        <p:spPr>
          <a:ln/>
        </p:spPr>
        <p:txBody>
          <a:bodyPr/>
          <a:lstStyle>
            <a:lvl1pPr>
              <a:defRPr/>
            </a:lvl1pPr>
          </a:lstStyle>
          <a:p>
            <a:pPr>
              <a:defRPr/>
            </a:pPr>
            <a:endParaRPr lang="en-US"/>
          </a:p>
        </p:txBody>
      </p:sp>
      <p:sp>
        <p:nvSpPr>
          <p:cNvPr id="4" name="Rectangle 16"/>
          <p:cNvSpPr>
            <a:spLocks noGrp="1" noChangeArrowheads="1"/>
          </p:cNvSpPr>
          <p:nvPr>
            <p:ph type="sldNum" sz="quarter" idx="12"/>
          </p:nvPr>
        </p:nvSpPr>
        <p:spPr>
          <a:ln/>
        </p:spPr>
        <p:txBody>
          <a:bodyPr/>
          <a:lstStyle>
            <a:lvl1pPr>
              <a:defRPr/>
            </a:lvl1pPr>
          </a:lstStyle>
          <a:p>
            <a:pPr>
              <a:defRPr/>
            </a:pPr>
            <a:fld id="{B578CC3E-B2E4-44BE-A7E5-9F2F00B34CAF}" type="slidenum">
              <a:rPr lang="en-US"/>
              <a:pPr>
                <a:defRPr/>
              </a:pPr>
              <a:t>‹#›</a:t>
            </a:fld>
            <a:endParaRPr lang="en-US"/>
          </a:p>
        </p:txBody>
      </p:sp>
    </p:spTree>
    <p:extLst>
      <p:ext uri="{BB962C8B-B14F-4D97-AF65-F5344CB8AC3E}">
        <p14:creationId xmlns:p14="http://schemas.microsoft.com/office/powerpoint/2010/main" val="162617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482EADED-C620-4F8A-BD01-AF222FB60D1D}" type="slidenum">
              <a:rPr lang="en-US"/>
              <a:pPr>
                <a:defRPr/>
              </a:pPr>
              <a:t>‹#›</a:t>
            </a:fld>
            <a:endParaRPr lang="en-US"/>
          </a:p>
        </p:txBody>
      </p:sp>
    </p:spTree>
    <p:extLst>
      <p:ext uri="{BB962C8B-B14F-4D97-AF65-F5344CB8AC3E}">
        <p14:creationId xmlns:p14="http://schemas.microsoft.com/office/powerpoint/2010/main" val="72770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DF23E72D-BB68-4B53-A1F1-6893F5682952}" type="slidenum">
              <a:rPr lang="en-US"/>
              <a:pPr>
                <a:defRPr/>
              </a:pPr>
              <a:t>‹#›</a:t>
            </a:fld>
            <a:endParaRPr lang="en-US"/>
          </a:p>
        </p:txBody>
      </p:sp>
    </p:spTree>
    <p:extLst>
      <p:ext uri="{BB962C8B-B14F-4D97-AF65-F5344CB8AC3E}">
        <p14:creationId xmlns:p14="http://schemas.microsoft.com/office/powerpoint/2010/main" val="115317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18" descr="multimedia logo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Grp="1" noChangeArrowheads="1"/>
          </p:cNvSpPr>
          <p:nvPr>
            <p:ph type="title"/>
          </p:nvPr>
        </p:nvSpPr>
        <p:spPr bwMode="auto">
          <a:xfrm>
            <a:off x="2057400" y="228600"/>
            <a:ext cx="655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9"/>
          <p:cNvSpPr>
            <a:spLocks noGrp="1" noChangeArrowheads="1"/>
          </p:cNvSpPr>
          <p:nvPr>
            <p:ph type="body" idx="1"/>
          </p:nvPr>
        </p:nvSpPr>
        <p:spPr bwMode="auto">
          <a:xfrm>
            <a:off x="2057400" y="1600200"/>
            <a:ext cx="6172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8" name="Rectangle 1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79878B"/>
                </a:solidFill>
                <a:latin typeface="+mn-lt"/>
                <a:ea typeface="+mn-ea"/>
                <a:cs typeface="+mn-cs"/>
              </a:defRPr>
            </a:lvl1pPr>
          </a:lstStyle>
          <a:p>
            <a:pPr>
              <a:defRPr/>
            </a:pPr>
            <a:endParaRPr lang="en-US"/>
          </a:p>
        </p:txBody>
      </p:sp>
      <p:sp>
        <p:nvSpPr>
          <p:cNvPr id="1039" name="Rectangle 1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79878B"/>
                </a:solidFill>
                <a:latin typeface="+mn-lt"/>
                <a:ea typeface="+mn-ea"/>
                <a:cs typeface="+mn-cs"/>
              </a:defRPr>
            </a:lvl1pPr>
          </a:lstStyle>
          <a:p>
            <a:pPr>
              <a:defRPr/>
            </a:pPr>
            <a:endParaRPr lang="en-US"/>
          </a:p>
        </p:txBody>
      </p:sp>
      <p:sp>
        <p:nvSpPr>
          <p:cNvPr id="1040" name="Rectangle 1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79878B"/>
                </a:solidFill>
                <a:latin typeface="+mn-lt"/>
                <a:ea typeface="+mn-ea"/>
                <a:cs typeface="+mn-cs"/>
              </a:defRPr>
            </a:lvl1pPr>
          </a:lstStyle>
          <a:p>
            <a:pPr>
              <a:defRPr/>
            </a:pPr>
            <a:fld id="{C48549BC-B6CE-4BB0-956F-1447723828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73"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2" r:id="rId12"/>
  </p:sldLayoutIdLst>
  <p:txStyles>
    <p:titleStyle>
      <a:lvl1pPr algn="l" rtl="0" eaLnBrk="0" fontAlgn="base" hangingPunct="0">
        <a:spcBef>
          <a:spcPct val="0"/>
        </a:spcBef>
        <a:spcAft>
          <a:spcPct val="0"/>
        </a:spcAft>
        <a:defRPr sz="2400">
          <a:solidFill>
            <a:srgbClr val="B3BEBF"/>
          </a:solidFill>
          <a:latin typeface="+mj-lt"/>
          <a:ea typeface="+mj-ea"/>
          <a:cs typeface="+mj-cs"/>
        </a:defRPr>
      </a:lvl1pPr>
      <a:lvl2pPr algn="l" rtl="0" eaLnBrk="0" fontAlgn="base" hangingPunct="0">
        <a:spcBef>
          <a:spcPct val="0"/>
        </a:spcBef>
        <a:spcAft>
          <a:spcPct val="0"/>
        </a:spcAft>
        <a:defRPr sz="2400">
          <a:solidFill>
            <a:srgbClr val="B3BEBF"/>
          </a:solidFill>
          <a:latin typeface="Arial" charset="0"/>
          <a:ea typeface="ＭＳ Ｐゴシック" pitchFamily="1" charset="-128"/>
        </a:defRPr>
      </a:lvl2pPr>
      <a:lvl3pPr algn="l" rtl="0" eaLnBrk="0" fontAlgn="base" hangingPunct="0">
        <a:spcBef>
          <a:spcPct val="0"/>
        </a:spcBef>
        <a:spcAft>
          <a:spcPct val="0"/>
        </a:spcAft>
        <a:defRPr sz="2400">
          <a:solidFill>
            <a:srgbClr val="B3BEBF"/>
          </a:solidFill>
          <a:latin typeface="Arial" charset="0"/>
          <a:ea typeface="ＭＳ Ｐゴシック" pitchFamily="1" charset="-128"/>
        </a:defRPr>
      </a:lvl3pPr>
      <a:lvl4pPr algn="l" rtl="0" eaLnBrk="0" fontAlgn="base" hangingPunct="0">
        <a:spcBef>
          <a:spcPct val="0"/>
        </a:spcBef>
        <a:spcAft>
          <a:spcPct val="0"/>
        </a:spcAft>
        <a:defRPr sz="2400">
          <a:solidFill>
            <a:srgbClr val="B3BEBF"/>
          </a:solidFill>
          <a:latin typeface="Arial" charset="0"/>
          <a:ea typeface="ＭＳ Ｐゴシック" pitchFamily="1" charset="-128"/>
        </a:defRPr>
      </a:lvl4pPr>
      <a:lvl5pPr algn="l" rtl="0" eaLnBrk="0" fontAlgn="base" hangingPunct="0">
        <a:spcBef>
          <a:spcPct val="0"/>
        </a:spcBef>
        <a:spcAft>
          <a:spcPct val="0"/>
        </a:spcAft>
        <a:defRPr sz="2400">
          <a:solidFill>
            <a:srgbClr val="B3BEBF"/>
          </a:solidFill>
          <a:latin typeface="Arial" charset="0"/>
          <a:ea typeface="ＭＳ Ｐゴシック" pitchFamily="1" charset="-128"/>
        </a:defRPr>
      </a:lvl5pPr>
      <a:lvl6pPr marL="457200" algn="l" rtl="0" fontAlgn="base">
        <a:spcBef>
          <a:spcPct val="0"/>
        </a:spcBef>
        <a:spcAft>
          <a:spcPct val="0"/>
        </a:spcAft>
        <a:defRPr sz="2400">
          <a:solidFill>
            <a:srgbClr val="B3BEBF"/>
          </a:solidFill>
          <a:latin typeface="Arial" charset="0"/>
          <a:ea typeface="ＭＳ Ｐゴシック" pitchFamily="1" charset="-128"/>
        </a:defRPr>
      </a:lvl6pPr>
      <a:lvl7pPr marL="914400" algn="l" rtl="0" fontAlgn="base">
        <a:spcBef>
          <a:spcPct val="0"/>
        </a:spcBef>
        <a:spcAft>
          <a:spcPct val="0"/>
        </a:spcAft>
        <a:defRPr sz="2400">
          <a:solidFill>
            <a:srgbClr val="B3BEBF"/>
          </a:solidFill>
          <a:latin typeface="Arial" charset="0"/>
          <a:ea typeface="ＭＳ Ｐゴシック" pitchFamily="1" charset="-128"/>
        </a:defRPr>
      </a:lvl7pPr>
      <a:lvl8pPr marL="1371600" algn="l" rtl="0" fontAlgn="base">
        <a:spcBef>
          <a:spcPct val="0"/>
        </a:spcBef>
        <a:spcAft>
          <a:spcPct val="0"/>
        </a:spcAft>
        <a:defRPr sz="2400">
          <a:solidFill>
            <a:srgbClr val="B3BEBF"/>
          </a:solidFill>
          <a:latin typeface="Arial" charset="0"/>
          <a:ea typeface="ＭＳ Ｐゴシック" pitchFamily="1" charset="-128"/>
        </a:defRPr>
      </a:lvl8pPr>
      <a:lvl9pPr marL="1828800" algn="l" rtl="0" fontAlgn="base">
        <a:spcBef>
          <a:spcPct val="0"/>
        </a:spcBef>
        <a:spcAft>
          <a:spcPct val="0"/>
        </a:spcAft>
        <a:defRPr sz="2400">
          <a:solidFill>
            <a:srgbClr val="B3BEBF"/>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lr>
          <a:srgbClr val="1C5696"/>
        </a:buClr>
        <a:buSzPct val="80000"/>
        <a:buFont typeface="Times"/>
        <a:buChar char="•"/>
        <a:defRPr sz="2400">
          <a:solidFill>
            <a:srgbClr val="79878B"/>
          </a:solidFill>
          <a:latin typeface="+mn-lt"/>
          <a:ea typeface="+mn-ea"/>
          <a:cs typeface="+mn-cs"/>
        </a:defRPr>
      </a:lvl1pPr>
      <a:lvl2pPr marL="742950" indent="-285750" algn="l" rtl="0" eaLnBrk="0" fontAlgn="base" hangingPunct="0">
        <a:spcBef>
          <a:spcPct val="20000"/>
        </a:spcBef>
        <a:spcAft>
          <a:spcPct val="0"/>
        </a:spcAft>
        <a:buClr>
          <a:srgbClr val="1C5696"/>
        </a:buClr>
        <a:buSzPct val="80000"/>
        <a:buFont typeface="Times"/>
        <a:buChar char="•"/>
        <a:defRPr sz="2400">
          <a:solidFill>
            <a:srgbClr val="79878B"/>
          </a:solidFill>
          <a:latin typeface="+mn-lt"/>
          <a:ea typeface="+mn-ea"/>
        </a:defRPr>
      </a:lvl2pPr>
      <a:lvl3pPr marL="1143000" indent="-228600" algn="l" rtl="0" eaLnBrk="0" fontAlgn="base" hangingPunct="0">
        <a:spcBef>
          <a:spcPct val="20000"/>
        </a:spcBef>
        <a:spcAft>
          <a:spcPct val="0"/>
        </a:spcAft>
        <a:buClr>
          <a:srgbClr val="1C5696"/>
        </a:buClr>
        <a:buSzPct val="80000"/>
        <a:buFont typeface="Times"/>
        <a:buChar char="•"/>
        <a:defRPr sz="2400">
          <a:solidFill>
            <a:srgbClr val="79878B"/>
          </a:solidFill>
          <a:latin typeface="+mn-lt"/>
          <a:ea typeface="+mn-ea"/>
        </a:defRPr>
      </a:lvl3pPr>
      <a:lvl4pPr marL="1600200" indent="-228600" algn="l" rtl="0" eaLnBrk="0" fontAlgn="base" hangingPunct="0">
        <a:spcBef>
          <a:spcPct val="20000"/>
        </a:spcBef>
        <a:spcAft>
          <a:spcPct val="0"/>
        </a:spcAft>
        <a:buClr>
          <a:srgbClr val="1C5696"/>
        </a:buClr>
        <a:buSzPct val="80000"/>
        <a:buFont typeface="Times"/>
        <a:buChar char="•"/>
        <a:defRPr sz="2400">
          <a:solidFill>
            <a:srgbClr val="79878B"/>
          </a:solidFill>
          <a:latin typeface="+mn-lt"/>
          <a:ea typeface="+mn-ea"/>
        </a:defRPr>
      </a:lvl4pPr>
      <a:lvl5pPr marL="2057400" indent="-228600" algn="l" rtl="0" eaLnBrk="0" fontAlgn="base" hangingPunct="0">
        <a:spcBef>
          <a:spcPct val="20000"/>
        </a:spcBef>
        <a:spcAft>
          <a:spcPct val="0"/>
        </a:spcAft>
        <a:buClr>
          <a:srgbClr val="1C5696"/>
        </a:buClr>
        <a:buSzPct val="80000"/>
        <a:buFont typeface="Times"/>
        <a:buChar char="•"/>
        <a:defRPr sz="2400">
          <a:solidFill>
            <a:srgbClr val="79878B"/>
          </a:solidFill>
          <a:latin typeface="+mn-lt"/>
          <a:ea typeface="+mn-ea"/>
        </a:defRPr>
      </a:lvl5pPr>
      <a:lvl6pPr marL="2514600" indent="-228600" algn="l" rtl="0" fontAlgn="base">
        <a:spcBef>
          <a:spcPct val="20000"/>
        </a:spcBef>
        <a:spcAft>
          <a:spcPct val="0"/>
        </a:spcAft>
        <a:buClr>
          <a:srgbClr val="1C5696"/>
        </a:buClr>
        <a:buSzPct val="80000"/>
        <a:buFont typeface="Times" pitchFamily="1" charset="0"/>
        <a:buChar char="•"/>
        <a:defRPr sz="2400">
          <a:solidFill>
            <a:srgbClr val="79878B"/>
          </a:solidFill>
          <a:latin typeface="+mn-lt"/>
          <a:ea typeface="+mn-ea"/>
        </a:defRPr>
      </a:lvl6pPr>
      <a:lvl7pPr marL="2971800" indent="-228600" algn="l" rtl="0" fontAlgn="base">
        <a:spcBef>
          <a:spcPct val="20000"/>
        </a:spcBef>
        <a:spcAft>
          <a:spcPct val="0"/>
        </a:spcAft>
        <a:buClr>
          <a:srgbClr val="1C5696"/>
        </a:buClr>
        <a:buSzPct val="80000"/>
        <a:buFont typeface="Times" pitchFamily="1" charset="0"/>
        <a:buChar char="•"/>
        <a:defRPr sz="2400">
          <a:solidFill>
            <a:srgbClr val="79878B"/>
          </a:solidFill>
          <a:latin typeface="+mn-lt"/>
          <a:ea typeface="+mn-ea"/>
        </a:defRPr>
      </a:lvl7pPr>
      <a:lvl8pPr marL="3429000" indent="-228600" algn="l" rtl="0" fontAlgn="base">
        <a:spcBef>
          <a:spcPct val="20000"/>
        </a:spcBef>
        <a:spcAft>
          <a:spcPct val="0"/>
        </a:spcAft>
        <a:buClr>
          <a:srgbClr val="1C5696"/>
        </a:buClr>
        <a:buSzPct val="80000"/>
        <a:buFont typeface="Times" pitchFamily="1" charset="0"/>
        <a:buChar char="•"/>
        <a:defRPr sz="2400">
          <a:solidFill>
            <a:srgbClr val="79878B"/>
          </a:solidFill>
          <a:latin typeface="+mn-lt"/>
          <a:ea typeface="+mn-ea"/>
        </a:defRPr>
      </a:lvl8pPr>
      <a:lvl9pPr marL="3886200" indent="-228600" algn="l" rtl="0" fontAlgn="base">
        <a:spcBef>
          <a:spcPct val="20000"/>
        </a:spcBef>
        <a:spcAft>
          <a:spcPct val="0"/>
        </a:spcAft>
        <a:buClr>
          <a:srgbClr val="1C5696"/>
        </a:buClr>
        <a:buSzPct val="80000"/>
        <a:buFont typeface="Times" pitchFamily="1" charset="0"/>
        <a:buChar char="•"/>
        <a:defRPr sz="2400">
          <a:solidFill>
            <a:srgbClr val="79878B"/>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ylor+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381000" y="5330825"/>
            <a:ext cx="8153400" cy="64135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3600">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mn-lt"/>
                <a:ea typeface="+mn-ea"/>
                <a:cs typeface="+mn-cs"/>
              </a:rPr>
              <a:t>Introductory Statistics</a:t>
            </a:r>
          </a:p>
        </p:txBody>
      </p:sp>
      <p:sp>
        <p:nvSpPr>
          <p:cNvPr id="3076" name="Text Box 7"/>
          <p:cNvSpPr txBox="1">
            <a:spLocks noChangeArrowheads="1"/>
          </p:cNvSpPr>
          <p:nvPr/>
        </p:nvSpPr>
        <p:spPr bwMode="auto">
          <a:xfrm>
            <a:off x="381000" y="53340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sz="3600">
                <a:solidFill>
                  <a:schemeClr val="bg1"/>
                </a:solidFill>
              </a:rPr>
              <a:t>Introductory Statistics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905000" y="228600"/>
            <a:ext cx="7086600" cy="685800"/>
          </a:xfrm>
        </p:spPr>
        <p:txBody>
          <a:bodyPr/>
          <a:lstStyle/>
          <a:p>
            <a:pPr marL="342900" indent="-342900">
              <a:spcBef>
                <a:spcPct val="20000"/>
              </a:spcBef>
            </a:pPr>
            <a:r>
              <a:rPr lang="en-US" smtClean="0"/>
              <a:t>Requirements to Check and Descriptive Statistics </a:t>
            </a:r>
          </a:p>
        </p:txBody>
      </p:sp>
      <mc:AlternateContent xmlns:mc="http://schemas.openxmlformats.org/markup-compatibility/2006" xmlns:a14="http://schemas.microsoft.com/office/drawing/2010/main">
        <mc:Choice Requires="a14">
          <p:sp>
            <p:nvSpPr>
              <p:cNvPr id="14339" name="Rectangle 3"/>
              <p:cNvSpPr txBox="1">
                <a:spLocks noChangeArrowheads="1"/>
              </p:cNvSpPr>
              <p:nvPr/>
            </p:nvSpPr>
            <p:spPr bwMode="auto">
              <a:xfrm>
                <a:off x="304800" y="1295400"/>
                <a:ext cx="8534400" cy="449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800100" indent="-34290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800" b="1" dirty="0" smtClean="0">
                    <a:solidFill>
                      <a:srgbClr val="000000"/>
                    </a:solidFill>
                  </a:rPr>
                  <a:t>Before Doing Confidence Interval</a:t>
                </a:r>
                <a:endParaRPr lang="en-US" sz="2800" b="1" dirty="0">
                  <a:solidFill>
                    <a:srgbClr val="000000"/>
                  </a:solidFill>
                </a:endParaRPr>
              </a:p>
              <a:p>
                <a:pPr eaLnBrk="1" hangingPunct="1"/>
                <a:endParaRPr lang="en-US" sz="2800" b="1" dirty="0">
                  <a:solidFill>
                    <a:srgbClr val="000000"/>
                  </a:solidFill>
                </a:endParaRPr>
              </a:p>
              <a:p>
                <a:pPr eaLnBrk="1" hangingPunct="1"/>
                <a:r>
                  <a:rPr lang="en-US" sz="2400" dirty="0">
                    <a:solidFill>
                      <a:srgbClr val="000000"/>
                    </a:solidFill>
                  </a:rPr>
                  <a:t>Requirements to Check for Two Proportion procedure</a:t>
                </a:r>
              </a:p>
              <a:p>
                <a:pPr eaLnBrk="1" hangingPunct="1"/>
                <a:r>
                  <a:rPr lang="en-US" sz="2400" dirty="0">
                    <a:solidFill>
                      <a:srgbClr val="000000"/>
                    </a:solidFill>
                  </a:rPr>
                  <a:t>	</a:t>
                </a:r>
                <a:r>
                  <a:rPr lang="en-US" sz="2000" dirty="0">
                    <a:solidFill>
                      <a:srgbClr val="000000"/>
                    </a:solidFill>
                  </a:rPr>
                  <a:t>The samples are independently obtained using simple random sample</a:t>
                </a:r>
              </a:p>
              <a:p>
                <a:pPr eaLnBrk="1" hangingPunct="1"/>
                <a:r>
                  <a:rPr lang="en-US" sz="2400" dirty="0">
                    <a:solidFill>
                      <a:srgbClr val="000000"/>
                    </a:solidFill>
                  </a:rPr>
                  <a:t>	</a:t>
                </a:r>
                <a:r>
                  <a:rPr lang="en-US" sz="2000" dirty="0"/>
                  <a:t>The requirement of doing a hypothesis test is:</a:t>
                </a:r>
              </a:p>
              <a:p>
                <a:pPr lvl="1">
                  <a:spcBef>
                    <a:spcPct val="20000"/>
                  </a:spcBef>
                  <a:buClr>
                    <a:srgbClr val="1C5696"/>
                  </a:buClr>
                  <a:buSzPct val="80000"/>
                  <a:buFont typeface="Arial" pitchFamily="34" charset="0"/>
                  <a:buChar char="•"/>
                </a:pPr>
                <a14:m>
                  <m:oMath xmlns:m="http://schemas.openxmlformats.org/officeDocument/2006/math">
                    <m:sSub>
                      <m:sSubPr>
                        <m:ctrlPr>
                          <a:rPr lang="en-US" i="1">
                            <a:latin typeface="Cambria Math"/>
                          </a:rPr>
                        </m:ctrlPr>
                      </m:sSubPr>
                      <m:e>
                        <m:r>
                          <a:rPr lang="en-US" i="1">
                            <a:latin typeface="Cambria Math"/>
                          </a:rPr>
                          <m:t>𝑛</m:t>
                        </m:r>
                      </m:e>
                      <m:sub>
                        <m:r>
                          <a:rPr lang="en-US" i="1">
                            <a:latin typeface="Cambria Math"/>
                          </a:rPr>
                          <m:t>1</m:t>
                        </m:r>
                      </m:sub>
                    </m:sSub>
                    <m:r>
                      <a:rPr lang="en-US" i="1">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𝑝</m:t>
                            </m:r>
                          </m:e>
                        </m:acc>
                      </m:e>
                      <m:sub>
                        <m:r>
                          <a:rPr lang="en-US" i="1">
                            <a:latin typeface="Cambria Math"/>
                          </a:rPr>
                          <m:t>1</m:t>
                        </m:r>
                      </m:sub>
                    </m:sSub>
                    <m:r>
                      <a:rPr lang="en-US" i="1">
                        <a:latin typeface="Cambria Math"/>
                        <a:ea typeface="Cambria Math"/>
                      </a:rPr>
                      <m:t>≥10</m:t>
                    </m:r>
                  </m:oMath>
                </a14:m>
                <a:r>
                  <a:rPr lang="en-US" dirty="0"/>
                  <a:t>   </a:t>
                </a:r>
                <a14:m>
                  <m:oMath xmlns:m="http://schemas.openxmlformats.org/officeDocument/2006/math">
                    <m:sSub>
                      <m:sSubPr>
                        <m:ctrlPr>
                          <a:rPr lang="en-US" i="1">
                            <a:latin typeface="Cambria Math"/>
                          </a:rPr>
                        </m:ctrlPr>
                      </m:sSubPr>
                      <m:e>
                        <m:r>
                          <a:rPr lang="en-US" i="1">
                            <a:latin typeface="Cambria Math"/>
                          </a:rPr>
                          <m:t>𝑛</m:t>
                        </m:r>
                      </m:e>
                      <m:sub>
                        <m:r>
                          <a:rPr lang="en-US" i="1">
                            <a:latin typeface="Cambria Math"/>
                          </a:rPr>
                          <m:t>1</m:t>
                        </m:r>
                      </m:sub>
                    </m:sSub>
                    <m:r>
                      <a:rPr lang="en-US" i="1">
                        <a:latin typeface="Cambria Math"/>
                      </a:rPr>
                      <m:t>∗(1−</m:t>
                    </m:r>
                    <m:sSub>
                      <m:sSubPr>
                        <m:ctrlPr>
                          <a:rPr lang="en-US" i="1">
                            <a:latin typeface="Cambria Math"/>
                          </a:rPr>
                        </m:ctrlPr>
                      </m:sSubPr>
                      <m:e>
                        <m:acc>
                          <m:accPr>
                            <m:chr m:val="̂"/>
                            <m:ctrlPr>
                              <a:rPr lang="en-US" i="1">
                                <a:latin typeface="Cambria Math"/>
                              </a:rPr>
                            </m:ctrlPr>
                          </m:accPr>
                          <m:e>
                            <m:r>
                              <a:rPr lang="en-US" i="1">
                                <a:latin typeface="Cambria Math"/>
                              </a:rPr>
                              <m:t>𝑝</m:t>
                            </m:r>
                          </m:e>
                        </m:acc>
                      </m:e>
                      <m:sub>
                        <m:r>
                          <a:rPr lang="en-US" i="1">
                            <a:latin typeface="Cambria Math"/>
                          </a:rPr>
                          <m:t>1</m:t>
                        </m:r>
                      </m:sub>
                    </m:sSub>
                    <m:r>
                      <a:rPr lang="en-US" i="1">
                        <a:latin typeface="Cambria Math"/>
                      </a:rPr>
                      <m:t>)</m:t>
                    </m:r>
                    <m:r>
                      <a:rPr lang="en-US" i="1">
                        <a:latin typeface="Cambria Math"/>
                        <a:ea typeface="Cambria Math"/>
                      </a:rPr>
                      <m:t>≥10</m:t>
                    </m:r>
                  </m:oMath>
                </a14:m>
                <a:r>
                  <a:rPr lang="en-US" dirty="0"/>
                  <a:t> </a:t>
                </a:r>
              </a:p>
              <a:p>
                <a:pPr lvl="1">
                  <a:spcBef>
                    <a:spcPct val="20000"/>
                  </a:spcBef>
                  <a:buClr>
                    <a:srgbClr val="1C5696"/>
                  </a:buClr>
                  <a:buSzPct val="80000"/>
                  <a:buFont typeface="Arial" pitchFamily="34" charset="0"/>
                  <a:buChar char="•"/>
                </a:pPr>
                <a14:m>
                  <m:oMath xmlns:m="http://schemas.openxmlformats.org/officeDocument/2006/math">
                    <m:sSub>
                      <m:sSubPr>
                        <m:ctrlPr>
                          <a:rPr lang="en-US" i="1">
                            <a:latin typeface="Cambria Math"/>
                          </a:rPr>
                        </m:ctrlPr>
                      </m:sSubPr>
                      <m:e>
                        <m:r>
                          <a:rPr lang="en-US" i="1">
                            <a:latin typeface="Cambria Math"/>
                          </a:rPr>
                          <m:t>𝑛</m:t>
                        </m:r>
                      </m:e>
                      <m:sub>
                        <m:r>
                          <a:rPr lang="en-US" i="1">
                            <a:latin typeface="Cambria Math"/>
                          </a:rPr>
                          <m:t>2</m:t>
                        </m:r>
                      </m:sub>
                    </m:sSub>
                    <m:r>
                      <a:rPr lang="en-US" i="1">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𝑝</m:t>
                            </m:r>
                          </m:e>
                        </m:acc>
                      </m:e>
                      <m:sub>
                        <m:r>
                          <a:rPr lang="en-US" i="1">
                            <a:latin typeface="Cambria Math"/>
                          </a:rPr>
                          <m:t>2</m:t>
                        </m:r>
                      </m:sub>
                    </m:sSub>
                    <m:r>
                      <a:rPr lang="en-US" i="1">
                        <a:latin typeface="Cambria Math"/>
                        <a:ea typeface="Cambria Math"/>
                      </a:rPr>
                      <m:t>≥10</m:t>
                    </m:r>
                    <m:r>
                      <m:rPr>
                        <m:nor/>
                      </m:rPr>
                      <a:rPr lang="en-US" dirty="0"/>
                      <m:t>   </m:t>
                    </m:r>
                    <m:sSub>
                      <m:sSubPr>
                        <m:ctrlPr>
                          <a:rPr lang="en-US" i="1">
                            <a:latin typeface="Cambria Math"/>
                          </a:rPr>
                        </m:ctrlPr>
                      </m:sSubPr>
                      <m:e>
                        <m:r>
                          <a:rPr lang="en-US" i="1">
                            <a:latin typeface="Cambria Math"/>
                          </a:rPr>
                          <m:t>𝑛</m:t>
                        </m:r>
                      </m:e>
                      <m:sub>
                        <m:r>
                          <a:rPr lang="en-US" i="1">
                            <a:latin typeface="Cambria Math"/>
                          </a:rPr>
                          <m:t>2</m:t>
                        </m:r>
                      </m:sub>
                    </m:sSub>
                    <m:r>
                      <a:rPr lang="en-US" i="1">
                        <a:latin typeface="Cambria Math"/>
                      </a:rPr>
                      <m:t>∗(1−</m:t>
                    </m:r>
                    <m:sSub>
                      <m:sSubPr>
                        <m:ctrlPr>
                          <a:rPr lang="en-US" i="1">
                            <a:latin typeface="Cambria Math"/>
                          </a:rPr>
                        </m:ctrlPr>
                      </m:sSubPr>
                      <m:e>
                        <m:acc>
                          <m:accPr>
                            <m:chr m:val="̂"/>
                            <m:ctrlPr>
                              <a:rPr lang="en-US" i="1">
                                <a:latin typeface="Cambria Math"/>
                              </a:rPr>
                            </m:ctrlPr>
                          </m:accPr>
                          <m:e>
                            <m:r>
                              <a:rPr lang="en-US" i="1">
                                <a:latin typeface="Cambria Math"/>
                              </a:rPr>
                              <m:t>𝑝</m:t>
                            </m:r>
                          </m:e>
                        </m:acc>
                      </m:e>
                      <m:sub>
                        <m:r>
                          <a:rPr lang="en-US" i="1">
                            <a:latin typeface="Cambria Math"/>
                          </a:rPr>
                          <m:t>2</m:t>
                        </m:r>
                      </m:sub>
                    </m:sSub>
                    <m:r>
                      <a:rPr lang="en-US" i="1">
                        <a:latin typeface="Cambria Math"/>
                      </a:rPr>
                      <m:t>)</m:t>
                    </m:r>
                    <m:r>
                      <a:rPr lang="en-US" i="1">
                        <a:latin typeface="Cambria Math"/>
                        <a:ea typeface="Cambria Math"/>
                      </a:rPr>
                      <m:t>≥10 </m:t>
                    </m:r>
                  </m:oMath>
                </a14:m>
                <a:endParaRPr lang="en-US" sz="2000" dirty="0"/>
              </a:p>
              <a:p>
                <a:pPr marL="457200" lvl="1" indent="0">
                  <a:spcBef>
                    <a:spcPct val="20000"/>
                  </a:spcBef>
                  <a:buClr>
                    <a:srgbClr val="1C5696"/>
                  </a:buClr>
                  <a:buSzPct val="80000"/>
                </a:pPr>
                <a:endParaRPr lang="en-US" sz="2000" dirty="0" smtClean="0"/>
              </a:p>
              <a:p>
                <a:pPr eaLnBrk="1" hangingPunct="1"/>
                <a:r>
                  <a:rPr lang="en-US" sz="2400" dirty="0" smtClean="0">
                    <a:solidFill>
                      <a:srgbClr val="000000"/>
                    </a:solidFill>
                  </a:rPr>
                  <a:t>Descriptive Statistics to Use</a:t>
                </a:r>
              </a:p>
              <a:p>
                <a:pPr lvl="1" eaLnBrk="1" hangingPunct="1"/>
                <a:r>
                  <a:rPr lang="en-US" sz="2000" dirty="0" smtClean="0">
                    <a:solidFill>
                      <a:srgbClr val="000000"/>
                    </a:solidFill>
                  </a:rPr>
                  <a:t>Numerical </a:t>
                </a:r>
                <a:r>
                  <a:rPr lang="en-US" sz="2000" dirty="0">
                    <a:solidFill>
                      <a:srgbClr val="000000"/>
                    </a:solidFill>
                  </a:rPr>
                  <a:t>– Sample Proportions </a:t>
                </a:r>
                <a:r>
                  <a:rPr lang="en-US" sz="2000" dirty="0" smtClean="0">
                    <a:solidFill>
                      <a:srgbClr val="000000"/>
                    </a:solidFill>
                  </a:rPr>
                  <a:t>(both </a:t>
                </a:r>
                <a14:m>
                  <m:oMath xmlns:m="http://schemas.openxmlformats.org/officeDocument/2006/math">
                    <m:acc>
                      <m:accPr>
                        <m:chr m:val="̂"/>
                        <m:ctrlPr>
                          <a:rPr lang="en-US" sz="2000" i="1" smtClean="0">
                            <a:solidFill>
                              <a:srgbClr val="000000"/>
                            </a:solidFill>
                            <a:latin typeface="Cambria Math"/>
                          </a:rPr>
                        </m:ctrlPr>
                      </m:accPr>
                      <m:e>
                        <m:r>
                          <a:rPr lang="en-US" sz="2000" b="0" i="1" smtClean="0">
                            <a:solidFill>
                              <a:srgbClr val="000000"/>
                            </a:solidFill>
                            <a:latin typeface="Cambria Math"/>
                          </a:rPr>
                          <m:t>𝑝</m:t>
                        </m:r>
                      </m:e>
                    </m:acc>
                  </m:oMath>
                </a14:m>
                <a:r>
                  <a:rPr lang="en-US" sz="2000" dirty="0" smtClean="0">
                    <a:solidFill>
                      <a:srgbClr val="000000"/>
                    </a:solidFill>
                  </a:rPr>
                  <a:t>’s) </a:t>
                </a:r>
              </a:p>
              <a:p>
                <a:pPr lvl="1" eaLnBrk="1" hangingPunct="1"/>
                <a:r>
                  <a:rPr lang="en-US" sz="2000" dirty="0" smtClean="0">
                    <a:solidFill>
                      <a:srgbClr val="000000"/>
                    </a:solidFill>
                  </a:rPr>
                  <a:t>Graphical </a:t>
                </a:r>
                <a:r>
                  <a:rPr lang="en-US" sz="2000" dirty="0">
                    <a:solidFill>
                      <a:srgbClr val="000000"/>
                    </a:solidFill>
                  </a:rPr>
                  <a:t>– Use pie charts or bar </a:t>
                </a:r>
                <a:r>
                  <a:rPr lang="en-US" sz="2000" dirty="0" smtClean="0">
                    <a:solidFill>
                      <a:srgbClr val="000000"/>
                    </a:solidFill>
                  </a:rPr>
                  <a:t>charts </a:t>
                </a:r>
                <a:endParaRPr lang="en-US" sz="2000" dirty="0">
                  <a:solidFill>
                    <a:srgbClr val="000000"/>
                  </a:solidFill>
                </a:endParaRPr>
              </a:p>
              <a:p>
                <a:pPr eaLnBrk="1" hangingPunct="1"/>
                <a:endParaRPr lang="en-US" sz="2000" dirty="0">
                  <a:solidFill>
                    <a:srgbClr val="000000"/>
                  </a:solidFill>
                </a:endParaRPr>
              </a:p>
              <a:p>
                <a:pPr eaLnBrk="1" hangingPunct="1"/>
                <a:endParaRPr lang="en-US" sz="2000" dirty="0">
                  <a:solidFill>
                    <a:srgbClr val="79878B"/>
                  </a:solidFill>
                </a:endParaRPr>
              </a:p>
            </p:txBody>
          </p:sp>
        </mc:Choice>
        <mc:Fallback xmlns="">
          <p:sp>
            <p:nvSpPr>
              <p:cNvPr id="14339" name="Rectangle 3"/>
              <p:cNvSpPr txBox="1">
                <a:spLocks noRot="1" noChangeAspect="1" noMove="1" noResize="1" noEditPoints="1" noAdjustHandles="1" noChangeArrowheads="1" noChangeShapeType="1" noTextEdit="1"/>
              </p:cNvSpPr>
              <p:nvPr/>
            </p:nvSpPr>
            <p:spPr bwMode="auto">
              <a:xfrm>
                <a:off x="304800" y="1295400"/>
                <a:ext cx="8534400" cy="4495800"/>
              </a:xfrm>
              <a:prstGeom prst="rect">
                <a:avLst/>
              </a:prstGeom>
              <a:blipFill rotWithShape="1">
                <a:blip r:embed="rId3"/>
                <a:stretch>
                  <a:fillRect l="-1429" t="-13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030807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905000" y="228600"/>
            <a:ext cx="6858000" cy="685800"/>
          </a:xfrm>
        </p:spPr>
        <p:txBody>
          <a:bodyPr/>
          <a:lstStyle/>
          <a:p>
            <a:pPr marL="342900" indent="-342900">
              <a:spcBef>
                <a:spcPct val="20000"/>
              </a:spcBef>
            </a:pPr>
            <a:r>
              <a:rPr lang="en-US" dirty="0"/>
              <a:t>Two Proportion</a:t>
            </a:r>
            <a:endParaRPr lang="en-US" dirty="0" smtClean="0"/>
          </a:p>
        </p:txBody>
      </p:sp>
      <p:sp>
        <p:nvSpPr>
          <p:cNvPr id="14339" name="Rectangle 3"/>
          <p:cNvSpPr txBox="1">
            <a:spLocks noChangeArrowheads="1"/>
          </p:cNvSpPr>
          <p:nvPr/>
        </p:nvSpPr>
        <p:spPr bwMode="auto">
          <a:xfrm>
            <a:off x="457200" y="1491673"/>
            <a:ext cx="800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800100" indent="-34290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0" indent="0" eaLnBrk="1" hangingPunct="1">
              <a:spcBef>
                <a:spcPct val="20000"/>
              </a:spcBef>
              <a:buClr>
                <a:srgbClr val="1C5696"/>
              </a:buClr>
              <a:buSzPct val="80000"/>
            </a:pPr>
            <a:r>
              <a:rPr lang="en-US" sz="5400" b="1" dirty="0" smtClean="0">
                <a:solidFill>
                  <a:srgbClr val="000000"/>
                </a:solidFill>
              </a:rPr>
              <a:t>Review</a:t>
            </a:r>
          </a:p>
          <a:p>
            <a:pPr marL="0" lvl="0" indent="0" eaLnBrk="1" hangingPunct="1">
              <a:spcBef>
                <a:spcPct val="20000"/>
              </a:spcBef>
              <a:buClr>
                <a:srgbClr val="1C5696"/>
              </a:buClr>
              <a:buSzPct val="80000"/>
            </a:pPr>
            <a:r>
              <a:rPr lang="en-US" sz="5400" b="1" dirty="0" smtClean="0">
                <a:solidFill>
                  <a:srgbClr val="000000"/>
                </a:solidFill>
              </a:rPr>
              <a:t>Confidence Intervals </a:t>
            </a:r>
            <a:endParaRPr lang="en-US" sz="5400" b="1" dirty="0">
              <a:solidFill>
                <a:srgbClr val="000000"/>
              </a:solidFill>
            </a:endParaRPr>
          </a:p>
          <a:p>
            <a:pPr>
              <a:spcBef>
                <a:spcPct val="20000"/>
              </a:spcBef>
              <a:buClr>
                <a:srgbClr val="1C5696"/>
              </a:buClr>
              <a:buSzPct val="80000"/>
            </a:pPr>
            <a:r>
              <a:rPr lang="en-US" sz="5400" b="1" dirty="0" smtClean="0">
                <a:solidFill>
                  <a:srgbClr val="000000"/>
                </a:solidFill>
              </a:rPr>
              <a:t>Hypothesis Testing</a:t>
            </a:r>
          </a:p>
        </p:txBody>
      </p:sp>
      <p:sp>
        <p:nvSpPr>
          <p:cNvPr id="2" name="Rectangle 1"/>
          <p:cNvSpPr/>
          <p:nvPr/>
        </p:nvSpPr>
        <p:spPr bwMode="auto">
          <a:xfrm>
            <a:off x="457200" y="3581400"/>
            <a:ext cx="6858000" cy="812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smtClean="0">
              <a:solidFill>
                <a:prstClr val="black"/>
              </a:solidFill>
              <a:latin typeface="Arial" charset="0"/>
              <a:ea typeface="ＭＳ Ｐゴシック" pitchFamily="1" charset="-128"/>
            </a:endParaRPr>
          </a:p>
        </p:txBody>
      </p:sp>
    </p:spTree>
    <p:extLst>
      <p:ext uri="{BB962C8B-B14F-4D97-AF65-F5344CB8AC3E}">
        <p14:creationId xmlns:p14="http://schemas.microsoft.com/office/powerpoint/2010/main" val="1151611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p:txBody>
          <a:bodyPr/>
          <a:lstStyle/>
          <a:p>
            <a:pPr eaLnBrk="1" hangingPunct="1"/>
            <a:r>
              <a:rPr lang="en-US" smtClean="0"/>
              <a:t>Types of Hypotheses</a:t>
            </a:r>
          </a:p>
        </p:txBody>
      </p:sp>
      <p:sp>
        <p:nvSpPr>
          <p:cNvPr id="11267" name="Rectangle 3"/>
          <p:cNvSpPr txBox="1">
            <a:spLocks noChangeArrowheads="1"/>
          </p:cNvSpPr>
          <p:nvPr/>
        </p:nvSpPr>
        <p:spPr bwMode="auto">
          <a:xfrm>
            <a:off x="152400" y="1295400"/>
            <a:ext cx="8610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6875" indent="-396875" eaLnBrk="0" hangingPunct="0">
              <a:defRPr>
                <a:solidFill>
                  <a:schemeClr val="tx1"/>
                </a:solidFill>
                <a:latin typeface="Arial" pitchFamily="34" charset="0"/>
                <a:ea typeface="ＭＳ Ｐゴシック" pitchFamily="34" charset="-128"/>
              </a:defRPr>
            </a:lvl1pPr>
            <a:lvl2pPr marL="1079500" indent="-34290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None/>
            </a:pPr>
            <a:r>
              <a:rPr lang="en-US" sz="2400"/>
              <a:t>Quantitative Data</a:t>
            </a:r>
          </a:p>
          <a:p>
            <a:pPr eaLnBrk="1" hangingPunct="1"/>
            <a:r>
              <a:rPr lang="en-US" i="1"/>
              <a:t>One Sample (</a:t>
            </a:r>
            <a:r>
              <a:rPr lang="el-GR" i="1">
                <a:cs typeface="Times New Roman" pitchFamily="18" charset="0"/>
              </a:rPr>
              <a:t>σ</a:t>
            </a:r>
            <a:r>
              <a:rPr lang="en-US" i="1">
                <a:cs typeface="Times New Roman" pitchFamily="18" charset="0"/>
              </a:rPr>
              <a:t> Known and Unknown)</a:t>
            </a:r>
          </a:p>
          <a:p>
            <a:pPr lvl="1" eaLnBrk="1" hangingPunct="1">
              <a:buFont typeface="Arial" pitchFamily="34" charset="0"/>
              <a:buNone/>
            </a:pPr>
            <a:r>
              <a:rPr lang="en-US" i="1">
                <a:cs typeface="Times New Roman" pitchFamily="18" charset="0"/>
              </a:rPr>
              <a:t>H</a:t>
            </a:r>
            <a:r>
              <a:rPr lang="en-US" i="1" baseline="-25000">
                <a:cs typeface="Times New Roman" pitchFamily="18" charset="0"/>
              </a:rPr>
              <a:t>o</a:t>
            </a:r>
            <a:r>
              <a:rPr lang="en-US" i="1">
                <a:cs typeface="Times New Roman" pitchFamily="18" charset="0"/>
              </a:rPr>
              <a:t>: </a:t>
            </a:r>
            <a:r>
              <a:rPr lang="el-GR" i="1">
                <a:cs typeface="Times New Roman" pitchFamily="18" charset="0"/>
              </a:rPr>
              <a:t>μ</a:t>
            </a:r>
            <a:r>
              <a:rPr lang="en-US" i="1">
                <a:cs typeface="Times New Roman" pitchFamily="18" charset="0"/>
              </a:rPr>
              <a:t> = value</a:t>
            </a:r>
          </a:p>
          <a:p>
            <a:pPr lvl="1" eaLnBrk="1" hangingPunct="1"/>
            <a:r>
              <a:rPr lang="en-US" i="1">
                <a:cs typeface="Times New Roman" pitchFamily="18" charset="0"/>
              </a:rPr>
              <a:t>H</a:t>
            </a:r>
            <a:r>
              <a:rPr lang="en-US" i="1" baseline="-25000">
                <a:cs typeface="Times New Roman" pitchFamily="18" charset="0"/>
              </a:rPr>
              <a:t>a</a:t>
            </a:r>
            <a:r>
              <a:rPr lang="en-US" i="1">
                <a:cs typeface="Times New Roman" pitchFamily="18" charset="0"/>
              </a:rPr>
              <a:t>:</a:t>
            </a:r>
            <a:r>
              <a:rPr lang="el-GR" i="1">
                <a:cs typeface="Times New Roman" pitchFamily="18" charset="0"/>
              </a:rPr>
              <a:t>μ</a:t>
            </a:r>
            <a:r>
              <a:rPr lang="en-US" i="1">
                <a:cs typeface="Times New Roman" pitchFamily="18" charset="0"/>
              </a:rPr>
              <a:t> </a:t>
            </a:r>
            <a:r>
              <a:rPr lang="en-US" i="1"/>
              <a:t>≠</a:t>
            </a:r>
            <a:r>
              <a:rPr lang="en-US" i="1">
                <a:cs typeface="Times New Roman" pitchFamily="18" charset="0"/>
              </a:rPr>
              <a:t> value, </a:t>
            </a:r>
            <a:r>
              <a:rPr lang="el-GR" i="1">
                <a:cs typeface="Times New Roman" pitchFamily="18" charset="0"/>
              </a:rPr>
              <a:t>μ</a:t>
            </a:r>
            <a:r>
              <a:rPr lang="en-US" i="1">
                <a:cs typeface="Times New Roman" pitchFamily="18" charset="0"/>
              </a:rPr>
              <a:t> </a:t>
            </a:r>
            <a:r>
              <a:rPr lang="en-US" i="1"/>
              <a:t>&lt;</a:t>
            </a:r>
            <a:r>
              <a:rPr lang="en-US" i="1">
                <a:cs typeface="Times New Roman" pitchFamily="18" charset="0"/>
              </a:rPr>
              <a:t> value, or </a:t>
            </a:r>
            <a:r>
              <a:rPr lang="el-GR" i="1">
                <a:cs typeface="Times New Roman" pitchFamily="18" charset="0"/>
              </a:rPr>
              <a:t>μ</a:t>
            </a:r>
            <a:r>
              <a:rPr lang="en-US" i="1">
                <a:cs typeface="Times New Roman" pitchFamily="18" charset="0"/>
              </a:rPr>
              <a:t> </a:t>
            </a:r>
            <a:r>
              <a:rPr lang="en-US" i="1"/>
              <a:t>&gt;</a:t>
            </a:r>
            <a:r>
              <a:rPr lang="en-US" i="1">
                <a:cs typeface="Times New Roman" pitchFamily="18" charset="0"/>
              </a:rPr>
              <a:t> value</a:t>
            </a:r>
          </a:p>
          <a:p>
            <a:pPr lvl="1" eaLnBrk="1" hangingPunct="1">
              <a:buFont typeface="Arial" pitchFamily="34" charset="0"/>
              <a:buNone/>
            </a:pPr>
            <a:endParaRPr lang="el-GR" i="1">
              <a:cs typeface="Times New Roman" pitchFamily="18" charset="0"/>
            </a:endParaRPr>
          </a:p>
          <a:p>
            <a:pPr eaLnBrk="1" hangingPunct="1"/>
            <a:r>
              <a:rPr lang="en-US" i="1"/>
              <a:t>Two Independent Samples (</a:t>
            </a:r>
            <a:r>
              <a:rPr lang="el-GR" i="1">
                <a:cs typeface="Times New Roman" pitchFamily="18" charset="0"/>
              </a:rPr>
              <a:t>σ</a:t>
            </a:r>
            <a:r>
              <a:rPr lang="en-US" i="1">
                <a:cs typeface="Times New Roman" pitchFamily="18" charset="0"/>
              </a:rPr>
              <a:t> Unknown)</a:t>
            </a:r>
          </a:p>
          <a:p>
            <a:pPr lvl="1" eaLnBrk="1" hangingPunct="1">
              <a:buFont typeface="Arial" pitchFamily="34" charset="0"/>
              <a:buNone/>
            </a:pPr>
            <a:r>
              <a:rPr lang="en-US" i="1">
                <a:cs typeface="Times New Roman" pitchFamily="18" charset="0"/>
              </a:rPr>
              <a:t>H</a:t>
            </a:r>
            <a:r>
              <a:rPr lang="en-US" i="1" baseline="-25000">
                <a:cs typeface="Times New Roman" pitchFamily="18" charset="0"/>
              </a:rPr>
              <a:t>o</a:t>
            </a:r>
            <a:r>
              <a:rPr lang="en-US" i="1">
                <a:cs typeface="Times New Roman" pitchFamily="18" charset="0"/>
              </a:rPr>
              <a:t>: </a:t>
            </a:r>
            <a:r>
              <a:rPr lang="el-GR" i="1">
                <a:cs typeface="Times New Roman" pitchFamily="18" charset="0"/>
              </a:rPr>
              <a:t>μ</a:t>
            </a:r>
            <a:r>
              <a:rPr lang="en-US" i="1" baseline="-25000">
                <a:cs typeface="Times New Roman" pitchFamily="18" charset="0"/>
              </a:rPr>
              <a:t>1</a:t>
            </a:r>
            <a:r>
              <a:rPr lang="en-US" i="1">
                <a:cs typeface="Times New Roman" pitchFamily="18" charset="0"/>
              </a:rPr>
              <a:t> = </a:t>
            </a:r>
            <a:r>
              <a:rPr lang="el-GR" i="1">
                <a:cs typeface="Times New Roman" pitchFamily="18" charset="0"/>
              </a:rPr>
              <a:t>μ</a:t>
            </a:r>
            <a:r>
              <a:rPr lang="en-US" i="1" baseline="-25000">
                <a:cs typeface="Times New Roman" pitchFamily="18" charset="0"/>
              </a:rPr>
              <a:t>2</a:t>
            </a:r>
            <a:r>
              <a:rPr lang="en-US" i="1">
                <a:cs typeface="Times New Roman" pitchFamily="18" charset="0"/>
              </a:rPr>
              <a:t> </a:t>
            </a:r>
          </a:p>
          <a:p>
            <a:pPr lvl="1" eaLnBrk="1" hangingPunct="1"/>
            <a:r>
              <a:rPr lang="en-US" i="1">
                <a:cs typeface="Times New Roman" pitchFamily="18" charset="0"/>
              </a:rPr>
              <a:t>H</a:t>
            </a:r>
            <a:r>
              <a:rPr lang="en-US" i="1" baseline="-25000">
                <a:cs typeface="Times New Roman" pitchFamily="18" charset="0"/>
              </a:rPr>
              <a:t>a</a:t>
            </a:r>
            <a:r>
              <a:rPr lang="en-US" i="1">
                <a:cs typeface="Times New Roman" pitchFamily="18" charset="0"/>
              </a:rPr>
              <a:t>:</a:t>
            </a:r>
            <a:r>
              <a:rPr lang="el-GR" i="1">
                <a:cs typeface="Times New Roman" pitchFamily="18" charset="0"/>
              </a:rPr>
              <a:t>μ</a:t>
            </a:r>
            <a:r>
              <a:rPr lang="en-US" i="1" baseline="-25000">
                <a:cs typeface="Times New Roman" pitchFamily="18" charset="0"/>
              </a:rPr>
              <a:t>1</a:t>
            </a:r>
            <a:r>
              <a:rPr lang="en-US" i="1">
                <a:cs typeface="Times New Roman" pitchFamily="18" charset="0"/>
              </a:rPr>
              <a:t> </a:t>
            </a:r>
            <a:r>
              <a:rPr lang="en-US" i="1"/>
              <a:t>≠</a:t>
            </a:r>
            <a:r>
              <a:rPr lang="en-US" i="1">
                <a:cs typeface="Times New Roman" pitchFamily="18" charset="0"/>
              </a:rPr>
              <a:t> </a:t>
            </a:r>
            <a:r>
              <a:rPr lang="el-GR" i="1">
                <a:cs typeface="Times New Roman" pitchFamily="18" charset="0"/>
              </a:rPr>
              <a:t>μ</a:t>
            </a:r>
            <a:r>
              <a:rPr lang="en-US" i="1" baseline="-25000">
                <a:cs typeface="Times New Roman" pitchFamily="18" charset="0"/>
              </a:rPr>
              <a:t>2</a:t>
            </a:r>
            <a:r>
              <a:rPr lang="en-US" i="1">
                <a:cs typeface="Times New Roman" pitchFamily="18" charset="0"/>
              </a:rPr>
              <a:t>, </a:t>
            </a:r>
            <a:r>
              <a:rPr lang="el-GR" i="1">
                <a:cs typeface="Times New Roman" pitchFamily="18" charset="0"/>
              </a:rPr>
              <a:t>μ</a:t>
            </a:r>
            <a:r>
              <a:rPr lang="en-US" i="1" baseline="-25000">
                <a:cs typeface="Times New Roman" pitchFamily="18" charset="0"/>
              </a:rPr>
              <a:t>1</a:t>
            </a:r>
            <a:r>
              <a:rPr lang="en-US" i="1">
                <a:cs typeface="Times New Roman" pitchFamily="18" charset="0"/>
              </a:rPr>
              <a:t> </a:t>
            </a:r>
            <a:r>
              <a:rPr lang="en-US" i="1"/>
              <a:t>&lt;</a:t>
            </a:r>
            <a:r>
              <a:rPr lang="en-US" i="1">
                <a:cs typeface="Times New Roman" pitchFamily="18" charset="0"/>
              </a:rPr>
              <a:t> </a:t>
            </a:r>
            <a:r>
              <a:rPr lang="el-GR" i="1">
                <a:cs typeface="Times New Roman" pitchFamily="18" charset="0"/>
              </a:rPr>
              <a:t>μ</a:t>
            </a:r>
            <a:r>
              <a:rPr lang="en-US" i="1" baseline="-25000">
                <a:cs typeface="Times New Roman" pitchFamily="18" charset="0"/>
              </a:rPr>
              <a:t>2</a:t>
            </a:r>
            <a:r>
              <a:rPr lang="en-US" i="1">
                <a:cs typeface="Times New Roman" pitchFamily="18" charset="0"/>
              </a:rPr>
              <a:t>, </a:t>
            </a:r>
            <a:r>
              <a:rPr lang="el-GR" i="1">
                <a:cs typeface="Times New Roman" pitchFamily="18" charset="0"/>
              </a:rPr>
              <a:t>μ</a:t>
            </a:r>
            <a:r>
              <a:rPr lang="en-US" i="1" baseline="-25000">
                <a:cs typeface="Times New Roman" pitchFamily="18" charset="0"/>
              </a:rPr>
              <a:t>1</a:t>
            </a:r>
            <a:r>
              <a:rPr lang="en-US" i="1">
                <a:cs typeface="Times New Roman" pitchFamily="18" charset="0"/>
              </a:rPr>
              <a:t> </a:t>
            </a:r>
            <a:r>
              <a:rPr lang="en-US" i="1"/>
              <a:t>&gt;</a:t>
            </a:r>
            <a:r>
              <a:rPr lang="en-US" i="1">
                <a:cs typeface="Times New Roman" pitchFamily="18" charset="0"/>
              </a:rPr>
              <a:t> </a:t>
            </a:r>
            <a:r>
              <a:rPr lang="el-GR" i="1">
                <a:cs typeface="Times New Roman" pitchFamily="18" charset="0"/>
              </a:rPr>
              <a:t>μ</a:t>
            </a:r>
            <a:r>
              <a:rPr lang="en-US" i="1" baseline="-25000">
                <a:cs typeface="Times New Roman" pitchFamily="18" charset="0"/>
              </a:rPr>
              <a:t>2</a:t>
            </a:r>
            <a:endParaRPr lang="en-US" i="1">
              <a:cs typeface="Times New Roman" pitchFamily="18" charset="0"/>
            </a:endParaRPr>
          </a:p>
          <a:p>
            <a:pPr lvl="1" eaLnBrk="1" hangingPunct="1">
              <a:buFont typeface="Arial" pitchFamily="34" charset="0"/>
              <a:buNone/>
            </a:pPr>
            <a:endParaRPr lang="el-GR" sz="1600" i="1">
              <a:cs typeface="Times New Roman" pitchFamily="18" charset="0"/>
            </a:endParaRPr>
          </a:p>
          <a:p>
            <a:pPr lvl="1" eaLnBrk="1" hangingPunct="1">
              <a:buFont typeface="Arial" pitchFamily="34" charset="0"/>
              <a:buNone/>
            </a:pPr>
            <a:endParaRPr lang="en-US" sz="2000" i="1"/>
          </a:p>
        </p:txBody>
      </p:sp>
      <p:sp>
        <p:nvSpPr>
          <p:cNvPr id="11268" name="Rectangle 3"/>
          <p:cNvSpPr txBox="1">
            <a:spLocks noChangeArrowheads="1"/>
          </p:cNvSpPr>
          <p:nvPr/>
        </p:nvSpPr>
        <p:spPr bwMode="auto">
          <a:xfrm>
            <a:off x="228600" y="3810000"/>
            <a:ext cx="8001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6875" indent="-396875" eaLnBrk="0" hangingPunct="0">
              <a:defRPr>
                <a:solidFill>
                  <a:schemeClr val="tx1"/>
                </a:solidFill>
                <a:latin typeface="Arial" pitchFamily="34" charset="0"/>
                <a:ea typeface="ＭＳ Ｐゴシック" pitchFamily="34" charset="-128"/>
              </a:defRPr>
            </a:lvl1pPr>
            <a:lvl2pPr marL="1079500" indent="-34290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None/>
            </a:pPr>
            <a:r>
              <a:rPr lang="en-US" sz="2400" dirty="0"/>
              <a:t>Categorical Data</a:t>
            </a:r>
          </a:p>
          <a:p>
            <a:pPr eaLnBrk="1" hangingPunct="1"/>
            <a:r>
              <a:rPr lang="en-US" i="1" dirty="0"/>
              <a:t>One Proportion</a:t>
            </a:r>
            <a:endParaRPr lang="en-US" i="1" dirty="0">
              <a:cs typeface="Times New Roman" pitchFamily="18" charset="0"/>
            </a:endParaRPr>
          </a:p>
          <a:p>
            <a:pPr lvl="1" eaLnBrk="1" hangingPunct="1">
              <a:buFont typeface="Arial" pitchFamily="34" charset="0"/>
              <a:buNone/>
            </a:pPr>
            <a:r>
              <a:rPr lang="en-US" i="1" dirty="0">
                <a:cs typeface="Times New Roman" pitchFamily="18" charset="0"/>
              </a:rPr>
              <a:t>H</a:t>
            </a:r>
            <a:r>
              <a:rPr lang="en-US" i="1" baseline="-25000" dirty="0">
                <a:cs typeface="Times New Roman" pitchFamily="18" charset="0"/>
              </a:rPr>
              <a:t>o</a:t>
            </a:r>
            <a:r>
              <a:rPr lang="en-US" i="1" dirty="0">
                <a:cs typeface="Times New Roman" pitchFamily="18" charset="0"/>
              </a:rPr>
              <a:t>: p = value</a:t>
            </a:r>
          </a:p>
          <a:p>
            <a:pPr lvl="1" eaLnBrk="1" hangingPunct="1"/>
            <a:r>
              <a:rPr lang="en-US" i="1" dirty="0" err="1">
                <a:cs typeface="Times New Roman" pitchFamily="18" charset="0"/>
              </a:rPr>
              <a:t>H</a:t>
            </a:r>
            <a:r>
              <a:rPr lang="en-US" i="1" baseline="-25000" dirty="0" err="1">
                <a:cs typeface="Times New Roman" pitchFamily="18" charset="0"/>
              </a:rPr>
              <a:t>a</a:t>
            </a:r>
            <a:r>
              <a:rPr lang="en-US" i="1" dirty="0" err="1">
                <a:cs typeface="Times New Roman" pitchFamily="18" charset="0"/>
              </a:rPr>
              <a:t>:p</a:t>
            </a:r>
            <a:r>
              <a:rPr lang="en-US" i="1" dirty="0">
                <a:cs typeface="Times New Roman" pitchFamily="18" charset="0"/>
              </a:rPr>
              <a:t> </a:t>
            </a:r>
            <a:r>
              <a:rPr lang="en-US" i="1" dirty="0"/>
              <a:t>≠</a:t>
            </a:r>
            <a:r>
              <a:rPr lang="en-US" i="1" dirty="0">
                <a:cs typeface="Times New Roman" pitchFamily="18" charset="0"/>
              </a:rPr>
              <a:t> value, p </a:t>
            </a:r>
            <a:r>
              <a:rPr lang="en-US" i="1" dirty="0"/>
              <a:t>&lt;</a:t>
            </a:r>
            <a:r>
              <a:rPr lang="en-US" i="1" dirty="0">
                <a:cs typeface="Times New Roman" pitchFamily="18" charset="0"/>
              </a:rPr>
              <a:t> value, or p </a:t>
            </a:r>
            <a:r>
              <a:rPr lang="en-US" i="1" dirty="0"/>
              <a:t>&gt;</a:t>
            </a:r>
            <a:r>
              <a:rPr lang="en-US" i="1" dirty="0">
                <a:cs typeface="Times New Roman" pitchFamily="18" charset="0"/>
              </a:rPr>
              <a:t> value</a:t>
            </a:r>
          </a:p>
          <a:p>
            <a:pPr lvl="1" eaLnBrk="1" hangingPunct="1">
              <a:buFont typeface="Arial" pitchFamily="34" charset="0"/>
              <a:buNone/>
            </a:pPr>
            <a:endParaRPr lang="el-GR" i="1" dirty="0">
              <a:cs typeface="Times New Roman" pitchFamily="18" charset="0"/>
            </a:endParaRPr>
          </a:p>
          <a:p>
            <a:pPr eaLnBrk="1" hangingPunct="1"/>
            <a:r>
              <a:rPr lang="en-US" i="1" dirty="0"/>
              <a:t>Two Proportions</a:t>
            </a:r>
            <a:endParaRPr lang="en-US" i="1" dirty="0">
              <a:cs typeface="Times New Roman" pitchFamily="18" charset="0"/>
            </a:endParaRPr>
          </a:p>
          <a:p>
            <a:pPr lvl="1" eaLnBrk="1" hangingPunct="1">
              <a:buFont typeface="Arial" pitchFamily="34" charset="0"/>
              <a:buNone/>
            </a:pPr>
            <a:r>
              <a:rPr lang="en-US" i="1" dirty="0">
                <a:cs typeface="Times New Roman" pitchFamily="18" charset="0"/>
              </a:rPr>
              <a:t>H</a:t>
            </a:r>
            <a:r>
              <a:rPr lang="en-US" i="1" baseline="-25000" dirty="0">
                <a:cs typeface="Times New Roman" pitchFamily="18" charset="0"/>
              </a:rPr>
              <a:t>o</a:t>
            </a:r>
            <a:r>
              <a:rPr lang="en-US" i="1" dirty="0">
                <a:cs typeface="Times New Roman" pitchFamily="18" charset="0"/>
              </a:rPr>
              <a:t>: p</a:t>
            </a:r>
            <a:r>
              <a:rPr lang="en-US" i="1" baseline="-25000" dirty="0">
                <a:cs typeface="Times New Roman" pitchFamily="18" charset="0"/>
              </a:rPr>
              <a:t>1</a:t>
            </a:r>
            <a:r>
              <a:rPr lang="en-US" i="1" dirty="0">
                <a:cs typeface="Times New Roman" pitchFamily="18" charset="0"/>
              </a:rPr>
              <a:t> = p</a:t>
            </a:r>
            <a:r>
              <a:rPr lang="en-US" i="1" baseline="-25000" dirty="0">
                <a:cs typeface="Times New Roman" pitchFamily="18" charset="0"/>
              </a:rPr>
              <a:t>2</a:t>
            </a:r>
            <a:r>
              <a:rPr lang="en-US" i="1" dirty="0">
                <a:cs typeface="Times New Roman" pitchFamily="18" charset="0"/>
              </a:rPr>
              <a:t> </a:t>
            </a:r>
          </a:p>
          <a:p>
            <a:pPr lvl="1" eaLnBrk="1" hangingPunct="1"/>
            <a:r>
              <a:rPr lang="en-US" i="1" dirty="0">
                <a:cs typeface="Times New Roman" pitchFamily="18" charset="0"/>
              </a:rPr>
              <a:t>H</a:t>
            </a:r>
            <a:r>
              <a:rPr lang="en-US" i="1" baseline="-25000" dirty="0">
                <a:cs typeface="Times New Roman" pitchFamily="18" charset="0"/>
              </a:rPr>
              <a:t>a</a:t>
            </a:r>
            <a:r>
              <a:rPr lang="en-US" i="1" dirty="0">
                <a:cs typeface="Times New Roman" pitchFamily="18" charset="0"/>
              </a:rPr>
              <a:t>:p</a:t>
            </a:r>
            <a:r>
              <a:rPr lang="en-US" i="1" baseline="-25000" dirty="0">
                <a:cs typeface="Times New Roman" pitchFamily="18" charset="0"/>
              </a:rPr>
              <a:t>1</a:t>
            </a:r>
            <a:r>
              <a:rPr lang="en-US" i="1" dirty="0">
                <a:cs typeface="Times New Roman" pitchFamily="18" charset="0"/>
              </a:rPr>
              <a:t> </a:t>
            </a:r>
            <a:r>
              <a:rPr lang="en-US" i="1" dirty="0"/>
              <a:t>≠</a:t>
            </a:r>
            <a:r>
              <a:rPr lang="en-US" i="1" dirty="0">
                <a:cs typeface="Times New Roman" pitchFamily="18" charset="0"/>
              </a:rPr>
              <a:t> p</a:t>
            </a:r>
            <a:r>
              <a:rPr lang="en-US" i="1" baseline="-25000" dirty="0">
                <a:cs typeface="Times New Roman" pitchFamily="18" charset="0"/>
              </a:rPr>
              <a:t>2</a:t>
            </a:r>
            <a:r>
              <a:rPr lang="en-US" i="1" dirty="0">
                <a:cs typeface="Times New Roman" pitchFamily="18" charset="0"/>
              </a:rPr>
              <a:t>, p</a:t>
            </a:r>
            <a:r>
              <a:rPr lang="en-US" i="1" baseline="-25000" dirty="0">
                <a:cs typeface="Times New Roman" pitchFamily="18" charset="0"/>
              </a:rPr>
              <a:t>1</a:t>
            </a:r>
            <a:r>
              <a:rPr lang="en-US" i="1" dirty="0">
                <a:cs typeface="Times New Roman" pitchFamily="18" charset="0"/>
              </a:rPr>
              <a:t> </a:t>
            </a:r>
            <a:r>
              <a:rPr lang="en-US" i="1" dirty="0"/>
              <a:t>&lt;</a:t>
            </a:r>
            <a:r>
              <a:rPr lang="en-US" i="1" dirty="0">
                <a:cs typeface="Times New Roman" pitchFamily="18" charset="0"/>
              </a:rPr>
              <a:t> p</a:t>
            </a:r>
            <a:r>
              <a:rPr lang="en-US" i="1" baseline="-25000" dirty="0">
                <a:cs typeface="Times New Roman" pitchFamily="18" charset="0"/>
              </a:rPr>
              <a:t>2</a:t>
            </a:r>
            <a:r>
              <a:rPr lang="en-US" i="1" dirty="0">
                <a:cs typeface="Times New Roman" pitchFamily="18" charset="0"/>
              </a:rPr>
              <a:t>, p</a:t>
            </a:r>
            <a:r>
              <a:rPr lang="en-US" i="1" baseline="-25000" dirty="0">
                <a:cs typeface="Times New Roman" pitchFamily="18" charset="0"/>
              </a:rPr>
              <a:t>1</a:t>
            </a:r>
            <a:r>
              <a:rPr lang="en-US" i="1" dirty="0">
                <a:cs typeface="Times New Roman" pitchFamily="18" charset="0"/>
              </a:rPr>
              <a:t> </a:t>
            </a:r>
            <a:r>
              <a:rPr lang="en-US" i="1" dirty="0"/>
              <a:t>&gt;</a:t>
            </a:r>
            <a:r>
              <a:rPr lang="en-US" i="1" dirty="0">
                <a:cs typeface="Times New Roman" pitchFamily="18" charset="0"/>
              </a:rPr>
              <a:t> p</a:t>
            </a:r>
            <a:r>
              <a:rPr lang="en-US" i="1" baseline="-25000" dirty="0">
                <a:cs typeface="Times New Roman" pitchFamily="18" charset="0"/>
              </a:rPr>
              <a:t>2</a:t>
            </a:r>
            <a:endParaRPr lang="en-US" i="1" dirty="0">
              <a:cs typeface="Times New Roman" pitchFamily="18" charset="0"/>
            </a:endParaRPr>
          </a:p>
          <a:p>
            <a:pPr lvl="1" eaLnBrk="1" hangingPunct="1">
              <a:buFont typeface="Arial" pitchFamily="34" charset="0"/>
              <a:buNone/>
            </a:pPr>
            <a:endParaRPr lang="el-GR" sz="1600" i="1" dirty="0">
              <a:cs typeface="Times New Roman" pitchFamily="18" charset="0"/>
            </a:endParaRPr>
          </a:p>
          <a:p>
            <a:pPr lvl="1" eaLnBrk="1" hangingPunct="1">
              <a:buFont typeface="Arial" pitchFamily="34" charset="0"/>
              <a:buNone/>
            </a:pPr>
            <a:endParaRPr lang="en-US" sz="20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lstStyle/>
          <a:p>
            <a:pPr eaLnBrk="1" hangingPunct="1"/>
            <a:r>
              <a:rPr lang="en-US" smtClean="0"/>
              <a:t>Steps to Hypothesis Testing (Two Proportions)</a:t>
            </a:r>
          </a:p>
        </p:txBody>
      </p:sp>
      <mc:AlternateContent xmlns:mc="http://schemas.openxmlformats.org/markup-compatibility/2006" xmlns:a14="http://schemas.microsoft.com/office/drawing/2010/main">
        <mc:Choice Requires="a14">
          <p:sp>
            <p:nvSpPr>
              <p:cNvPr id="12291" name="Rectangle 3"/>
              <p:cNvSpPr txBox="1">
                <a:spLocks noChangeArrowheads="1"/>
              </p:cNvSpPr>
              <p:nvPr/>
            </p:nvSpPr>
            <p:spPr bwMode="auto">
              <a:xfrm>
                <a:off x="0" y="1295400"/>
                <a:ext cx="9144000" cy="5257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457200" indent="-457200" eaLnBrk="0" hangingPunct="0">
                  <a:defRPr>
                    <a:solidFill>
                      <a:schemeClr val="tx1"/>
                    </a:solidFill>
                    <a:latin typeface="Arial" pitchFamily="34" charset="0"/>
                    <a:ea typeface="ＭＳ Ｐゴシック" pitchFamily="34" charset="-128"/>
                  </a:defRPr>
                </a:lvl1pPr>
                <a:lvl2pPr marL="914400" indent="-45720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1C5696"/>
                  </a:buClr>
                  <a:buSzPct val="80000"/>
                  <a:buFont typeface="Arial" pitchFamily="34" charset="0"/>
                  <a:buAutoNum type="arabicPeriod"/>
                </a:pPr>
                <a:r>
                  <a:rPr lang="en-US" sz="2400" dirty="0" smtClean="0"/>
                  <a:t>State the null and alternative hypotheses (H</a:t>
                </a:r>
                <a:r>
                  <a:rPr lang="en-US" sz="2400" baseline="-25000" dirty="0"/>
                  <a:t>o</a:t>
                </a:r>
                <a:r>
                  <a:rPr lang="en-US" sz="2400" dirty="0"/>
                  <a:t>:p</a:t>
                </a:r>
                <a:r>
                  <a:rPr lang="en-US" sz="2400" baseline="-25000" dirty="0"/>
                  <a:t>1</a:t>
                </a:r>
                <a:r>
                  <a:rPr lang="en-US" sz="2400" dirty="0"/>
                  <a:t>=p</a:t>
                </a:r>
                <a:r>
                  <a:rPr lang="en-US" sz="2400" baseline="-25000" dirty="0"/>
                  <a:t>2</a:t>
                </a:r>
                <a:r>
                  <a:rPr lang="en-US" sz="2400" dirty="0"/>
                  <a:t>)</a:t>
                </a:r>
              </a:p>
              <a:p>
                <a:pPr lvl="1" eaLnBrk="1" hangingPunct="1"/>
                <a:r>
                  <a:rPr lang="en-US" i="1" dirty="0">
                    <a:cs typeface="Times New Roman" pitchFamily="18" charset="0"/>
                  </a:rPr>
                  <a:t>H</a:t>
                </a:r>
                <a:r>
                  <a:rPr lang="en-US" i="1" baseline="-25000" dirty="0">
                    <a:cs typeface="Times New Roman" pitchFamily="18" charset="0"/>
                  </a:rPr>
                  <a:t>o</a:t>
                </a:r>
                <a:r>
                  <a:rPr lang="en-US" i="1" dirty="0">
                    <a:cs typeface="Times New Roman" pitchFamily="18" charset="0"/>
                  </a:rPr>
                  <a:t>: p</a:t>
                </a:r>
                <a:r>
                  <a:rPr lang="en-US" i="1" baseline="-25000" dirty="0">
                    <a:cs typeface="Times New Roman" pitchFamily="18" charset="0"/>
                  </a:rPr>
                  <a:t>1</a:t>
                </a:r>
                <a:r>
                  <a:rPr lang="en-US" i="1" dirty="0">
                    <a:cs typeface="Times New Roman" pitchFamily="18" charset="0"/>
                  </a:rPr>
                  <a:t> = p</a:t>
                </a:r>
                <a:r>
                  <a:rPr lang="en-US" i="1" baseline="-25000" dirty="0">
                    <a:cs typeface="Times New Roman" pitchFamily="18" charset="0"/>
                  </a:rPr>
                  <a:t>2</a:t>
                </a:r>
                <a:r>
                  <a:rPr lang="en-US" i="1" dirty="0">
                    <a:cs typeface="Times New Roman" pitchFamily="18" charset="0"/>
                  </a:rPr>
                  <a:t> </a:t>
                </a:r>
                <a:r>
                  <a:rPr lang="en-US" i="1" dirty="0" smtClean="0">
                    <a:cs typeface="Times New Roman" pitchFamily="18" charset="0"/>
                  </a:rPr>
                  <a:t>   </a:t>
                </a:r>
                <a:r>
                  <a:rPr lang="en-US" i="1" dirty="0">
                    <a:cs typeface="Times New Roman" pitchFamily="18" charset="0"/>
                  </a:rPr>
                  <a:t>H</a:t>
                </a:r>
                <a:r>
                  <a:rPr lang="en-US" i="1" baseline="-25000" dirty="0">
                    <a:cs typeface="Times New Roman" pitchFamily="18" charset="0"/>
                  </a:rPr>
                  <a:t>a</a:t>
                </a:r>
                <a:r>
                  <a:rPr lang="en-US" i="1" dirty="0">
                    <a:cs typeface="Times New Roman" pitchFamily="18" charset="0"/>
                  </a:rPr>
                  <a:t>:p</a:t>
                </a:r>
                <a:r>
                  <a:rPr lang="en-US" i="1" baseline="-25000" dirty="0">
                    <a:cs typeface="Times New Roman" pitchFamily="18" charset="0"/>
                  </a:rPr>
                  <a:t>1</a:t>
                </a:r>
                <a:r>
                  <a:rPr lang="en-US" i="1" dirty="0">
                    <a:cs typeface="Times New Roman" pitchFamily="18" charset="0"/>
                  </a:rPr>
                  <a:t> </a:t>
                </a:r>
                <a:r>
                  <a:rPr lang="en-US" i="1" dirty="0"/>
                  <a:t>≠</a:t>
                </a:r>
                <a:r>
                  <a:rPr lang="en-US" i="1" dirty="0">
                    <a:cs typeface="Times New Roman" pitchFamily="18" charset="0"/>
                  </a:rPr>
                  <a:t> </a:t>
                </a:r>
                <a:r>
                  <a:rPr lang="en-US" i="1" dirty="0" smtClean="0">
                    <a:cs typeface="Times New Roman" pitchFamily="18" charset="0"/>
                  </a:rPr>
                  <a:t>p</a:t>
                </a:r>
                <a:r>
                  <a:rPr lang="en-US" i="1" baseline="-25000" dirty="0" smtClean="0">
                    <a:cs typeface="Times New Roman" pitchFamily="18" charset="0"/>
                  </a:rPr>
                  <a:t>2   </a:t>
                </a:r>
                <a:r>
                  <a:rPr lang="en-US" i="1" dirty="0" smtClean="0">
                    <a:cs typeface="Times New Roman" pitchFamily="18" charset="0"/>
                  </a:rPr>
                  <a:t>or   </a:t>
                </a:r>
                <a:r>
                  <a:rPr lang="en-US" i="1" dirty="0">
                    <a:cs typeface="Times New Roman" pitchFamily="18" charset="0"/>
                  </a:rPr>
                  <a:t>p</a:t>
                </a:r>
                <a:r>
                  <a:rPr lang="en-US" i="1" baseline="-25000" dirty="0">
                    <a:cs typeface="Times New Roman" pitchFamily="18" charset="0"/>
                  </a:rPr>
                  <a:t>1</a:t>
                </a:r>
                <a:r>
                  <a:rPr lang="en-US" i="1" dirty="0">
                    <a:cs typeface="Times New Roman" pitchFamily="18" charset="0"/>
                  </a:rPr>
                  <a:t> </a:t>
                </a:r>
                <a:r>
                  <a:rPr lang="en-US" i="1" dirty="0"/>
                  <a:t>&lt;</a:t>
                </a:r>
                <a:r>
                  <a:rPr lang="en-US" i="1" dirty="0">
                    <a:cs typeface="Times New Roman" pitchFamily="18" charset="0"/>
                  </a:rPr>
                  <a:t> </a:t>
                </a:r>
                <a:r>
                  <a:rPr lang="en-US" i="1" dirty="0" smtClean="0">
                    <a:cs typeface="Times New Roman" pitchFamily="18" charset="0"/>
                  </a:rPr>
                  <a:t>p</a:t>
                </a:r>
                <a:r>
                  <a:rPr lang="en-US" i="1" baseline="-25000" dirty="0" smtClean="0">
                    <a:cs typeface="Times New Roman" pitchFamily="18" charset="0"/>
                  </a:rPr>
                  <a:t>2</a:t>
                </a:r>
                <a:r>
                  <a:rPr lang="en-US" i="1" dirty="0" smtClean="0">
                    <a:cs typeface="Times New Roman" pitchFamily="18" charset="0"/>
                  </a:rPr>
                  <a:t> or  </a:t>
                </a:r>
                <a:r>
                  <a:rPr lang="en-US" i="1" dirty="0">
                    <a:cs typeface="Times New Roman" pitchFamily="18" charset="0"/>
                  </a:rPr>
                  <a:t>p</a:t>
                </a:r>
                <a:r>
                  <a:rPr lang="en-US" i="1" baseline="-25000" dirty="0">
                    <a:cs typeface="Times New Roman" pitchFamily="18" charset="0"/>
                  </a:rPr>
                  <a:t>1</a:t>
                </a:r>
                <a:r>
                  <a:rPr lang="en-US" i="1" dirty="0">
                    <a:cs typeface="Times New Roman" pitchFamily="18" charset="0"/>
                  </a:rPr>
                  <a:t> </a:t>
                </a:r>
                <a:r>
                  <a:rPr lang="en-US" i="1" dirty="0"/>
                  <a:t>&gt;</a:t>
                </a:r>
                <a:r>
                  <a:rPr lang="en-US" i="1" dirty="0">
                    <a:cs typeface="Times New Roman" pitchFamily="18" charset="0"/>
                  </a:rPr>
                  <a:t> p</a:t>
                </a:r>
                <a:r>
                  <a:rPr lang="en-US" i="1" baseline="-25000" dirty="0">
                    <a:cs typeface="Times New Roman" pitchFamily="18" charset="0"/>
                  </a:rPr>
                  <a:t>2</a:t>
                </a:r>
                <a:endParaRPr lang="en-US" i="1" dirty="0">
                  <a:cs typeface="Times New Roman" pitchFamily="18" charset="0"/>
                </a:endParaRPr>
              </a:p>
              <a:p>
                <a:pPr lvl="1" eaLnBrk="1" hangingPunct="1">
                  <a:buFont typeface="Arial" pitchFamily="34" charset="0"/>
                  <a:buNone/>
                </a:pPr>
                <a:endParaRPr lang="en-US" i="1" dirty="0">
                  <a:cs typeface="Times New Roman" pitchFamily="18" charset="0"/>
                </a:endParaRPr>
              </a:p>
              <a:p>
                <a:pPr>
                  <a:spcBef>
                    <a:spcPct val="20000"/>
                  </a:spcBef>
                  <a:buClr>
                    <a:srgbClr val="1C5696"/>
                  </a:buClr>
                  <a:buSzPct val="80000"/>
                  <a:buFont typeface="+mj-lt"/>
                  <a:buAutoNum type="arabicPeriod" startAt="2"/>
                </a:pPr>
                <a:r>
                  <a:rPr lang="en-US" sz="2400" dirty="0" smtClean="0"/>
                  <a:t>Compute </a:t>
                </a:r>
                <a:r>
                  <a:rPr lang="en-US" sz="2400" dirty="0"/>
                  <a:t>the Test Statistic: </a:t>
                </a:r>
                <a14:m>
                  <m:oMath xmlns:m="http://schemas.openxmlformats.org/officeDocument/2006/math">
                    <m:r>
                      <a:rPr lang="en-US" sz="2400" b="0" i="1" smtClean="0">
                        <a:latin typeface="Cambria Math"/>
                      </a:rPr>
                      <m:t>𝑧</m:t>
                    </m:r>
                    <m:r>
                      <a:rPr lang="en-US" sz="2400" b="0" i="1" smtClean="0">
                        <a:latin typeface="Cambria Math"/>
                      </a:rPr>
                      <m:t>=</m:t>
                    </m:r>
                    <m:f>
                      <m:fPr>
                        <m:ctrlPr>
                          <a:rPr lang="en-US" sz="2400" b="0" i="1" smtClean="0">
                            <a:latin typeface="Cambria Math"/>
                          </a:rPr>
                        </m:ctrlPr>
                      </m:fPr>
                      <m:num>
                        <m:d>
                          <m:dPr>
                            <m:ctrlPr>
                              <a:rPr lang="en-US" sz="2400" b="0" i="1" smtClean="0">
                                <a:latin typeface="Cambria Math"/>
                              </a:rPr>
                            </m:ctrlPr>
                          </m:dPr>
                          <m:e>
                            <m:sSub>
                              <m:sSubPr>
                                <m:ctrlPr>
                                  <a:rPr lang="en-US" sz="2400" b="0" i="1" smtClean="0">
                                    <a:latin typeface="Cambria Math"/>
                                  </a:rPr>
                                </m:ctrlPr>
                              </m:sSubPr>
                              <m:e>
                                <m:acc>
                                  <m:accPr>
                                    <m:chr m:val="̂"/>
                                    <m:ctrlPr>
                                      <a:rPr lang="en-US" sz="2400" b="0" i="1" smtClean="0">
                                        <a:latin typeface="Cambria Math"/>
                                      </a:rPr>
                                    </m:ctrlPr>
                                  </m:accPr>
                                  <m:e>
                                    <m:r>
                                      <a:rPr lang="en-US" sz="2400" b="0" i="1" smtClean="0">
                                        <a:latin typeface="Cambria Math"/>
                                      </a:rPr>
                                      <m:t>𝑝</m:t>
                                    </m:r>
                                  </m:e>
                                </m:acc>
                              </m:e>
                              <m:sub>
                                <m:r>
                                  <a:rPr lang="en-US" sz="2400" b="0" i="1" smtClean="0">
                                    <a:latin typeface="Cambria Math"/>
                                  </a:rPr>
                                  <m:t>1</m:t>
                                </m:r>
                              </m:sub>
                            </m:sSub>
                            <m:r>
                              <a:rPr lang="en-US" sz="2400" b="0" i="1" smtClean="0">
                                <a:latin typeface="Cambria Math"/>
                              </a:rPr>
                              <m:t>−</m:t>
                            </m:r>
                            <m:sSub>
                              <m:sSubPr>
                                <m:ctrlPr>
                                  <a:rPr lang="en-US" sz="2400" i="1">
                                    <a:latin typeface="Cambria Math"/>
                                  </a:rPr>
                                </m:ctrlPr>
                              </m:sSubPr>
                              <m:e>
                                <m:acc>
                                  <m:accPr>
                                    <m:chr m:val="̂"/>
                                    <m:ctrlPr>
                                      <a:rPr lang="en-US" sz="2400" i="1">
                                        <a:latin typeface="Cambria Math"/>
                                      </a:rPr>
                                    </m:ctrlPr>
                                  </m:accPr>
                                  <m:e>
                                    <m:r>
                                      <a:rPr lang="en-US" sz="2400" i="1">
                                        <a:latin typeface="Cambria Math"/>
                                      </a:rPr>
                                      <m:t>𝑝</m:t>
                                    </m:r>
                                  </m:e>
                                </m:acc>
                              </m:e>
                              <m:sub>
                                <m:r>
                                  <a:rPr lang="en-US" sz="2400" b="0" i="1" smtClean="0">
                                    <a:latin typeface="Cambria Math"/>
                                  </a:rPr>
                                  <m:t>2</m:t>
                                </m:r>
                              </m:sub>
                            </m:sSub>
                          </m:e>
                        </m:d>
                        <m:r>
                          <a:rPr lang="en-US" sz="2400" b="0" i="1" smtClean="0">
                            <a:latin typeface="Cambria Math"/>
                          </a:rPr>
                          <m:t>−</m:t>
                        </m:r>
                        <m:d>
                          <m:dPr>
                            <m:ctrlPr>
                              <a:rPr lang="en-US" sz="2400" b="0" i="1" smtClean="0">
                                <a:latin typeface="Cambria Math"/>
                              </a:rPr>
                            </m:ctrlPr>
                          </m:dPr>
                          <m:e>
                            <m:sSub>
                              <m:sSubPr>
                                <m:ctrlPr>
                                  <a:rPr lang="en-US" sz="2400" b="0" i="1" smtClean="0">
                                    <a:latin typeface="Cambria Math"/>
                                  </a:rPr>
                                </m:ctrlPr>
                              </m:sSubPr>
                              <m:e>
                                <m:r>
                                  <a:rPr lang="en-US" sz="2400" b="0" i="1" smtClean="0">
                                    <a:latin typeface="Cambria Math"/>
                                  </a:rPr>
                                  <m:t>𝑝</m:t>
                                </m:r>
                              </m:e>
                              <m:sub>
                                <m:r>
                                  <a:rPr lang="en-US" sz="2400" b="0" i="1" smtClean="0">
                                    <a:latin typeface="Cambria Math"/>
                                  </a:rPr>
                                  <m:t>1</m:t>
                                </m:r>
                              </m:sub>
                            </m:sSub>
                            <m:r>
                              <a:rPr lang="en-US" sz="2400" b="0" i="1" smtClean="0">
                                <a:latin typeface="Cambria Math"/>
                              </a:rPr>
                              <m:t>−</m:t>
                            </m:r>
                            <m:sSub>
                              <m:sSubPr>
                                <m:ctrlPr>
                                  <a:rPr lang="en-US" sz="2400" i="1">
                                    <a:latin typeface="Cambria Math"/>
                                  </a:rPr>
                                </m:ctrlPr>
                              </m:sSubPr>
                              <m:e>
                                <m:r>
                                  <a:rPr lang="en-US" sz="2400" i="1">
                                    <a:latin typeface="Cambria Math"/>
                                  </a:rPr>
                                  <m:t>𝑝</m:t>
                                </m:r>
                              </m:e>
                              <m:sub>
                                <m:r>
                                  <a:rPr lang="en-US" sz="2400" b="0" i="1" smtClean="0">
                                    <a:latin typeface="Cambria Math"/>
                                  </a:rPr>
                                  <m:t>2</m:t>
                                </m:r>
                              </m:sub>
                            </m:sSub>
                          </m:e>
                        </m:d>
                      </m:num>
                      <m:den>
                        <m:rad>
                          <m:radPr>
                            <m:degHide m:val="on"/>
                            <m:ctrlPr>
                              <a:rPr lang="en-US" sz="2400" b="0" i="1" smtClean="0">
                                <a:latin typeface="Cambria Math"/>
                              </a:rPr>
                            </m:ctrlPr>
                          </m:radPr>
                          <m:deg/>
                          <m:e>
                            <m:acc>
                              <m:accPr>
                                <m:chr m:val="̂"/>
                                <m:ctrlPr>
                                  <a:rPr lang="en-US" sz="2400" b="0" i="1" smtClean="0">
                                    <a:latin typeface="Cambria Math"/>
                                  </a:rPr>
                                </m:ctrlPr>
                              </m:accPr>
                              <m:e>
                                <m:r>
                                  <a:rPr lang="en-US" sz="2400" b="0" i="1" smtClean="0">
                                    <a:latin typeface="Cambria Math"/>
                                  </a:rPr>
                                  <m:t>𝑝</m:t>
                                </m:r>
                              </m:e>
                            </m:acc>
                            <m:d>
                              <m:dPr>
                                <m:ctrlPr>
                                  <a:rPr lang="en-US" sz="2400" b="0" i="1" smtClean="0">
                                    <a:latin typeface="Cambria Math"/>
                                  </a:rPr>
                                </m:ctrlPr>
                              </m:dPr>
                              <m:e>
                                <m:r>
                                  <a:rPr lang="en-US" sz="2400" b="0" i="1" smtClean="0">
                                    <a:latin typeface="Cambria Math"/>
                                  </a:rPr>
                                  <m:t>1−</m:t>
                                </m:r>
                                <m:acc>
                                  <m:accPr>
                                    <m:chr m:val="̂"/>
                                    <m:ctrlPr>
                                      <a:rPr lang="en-US" sz="2400" b="0" i="1" smtClean="0">
                                        <a:latin typeface="Cambria Math"/>
                                      </a:rPr>
                                    </m:ctrlPr>
                                  </m:accPr>
                                  <m:e>
                                    <m:r>
                                      <a:rPr lang="en-US" sz="2400" b="0" i="1" smtClean="0">
                                        <a:latin typeface="Cambria Math"/>
                                      </a:rPr>
                                      <m:t>𝑝</m:t>
                                    </m:r>
                                  </m:e>
                                </m:acc>
                              </m:e>
                            </m:d>
                            <m:d>
                              <m:dPr>
                                <m:ctrlPr>
                                  <a:rPr lang="en-US" sz="2400" b="0" i="1" smtClean="0">
                                    <a:latin typeface="Cambria Math"/>
                                  </a:rPr>
                                </m:ctrlPr>
                              </m:dPr>
                              <m:e>
                                <m:f>
                                  <m:fPr>
                                    <m:ctrlPr>
                                      <a:rPr lang="en-US" sz="2400" b="0" i="1" smtClean="0">
                                        <a:latin typeface="Cambria Math"/>
                                      </a:rPr>
                                    </m:ctrlPr>
                                  </m:fPr>
                                  <m:num>
                                    <m:r>
                                      <a:rPr lang="en-US" sz="2400" b="0" i="1" smtClean="0">
                                        <a:latin typeface="Cambria Math"/>
                                      </a:rPr>
                                      <m:t>1</m:t>
                                    </m:r>
                                  </m:num>
                                  <m:den>
                                    <m:sSub>
                                      <m:sSubPr>
                                        <m:ctrlPr>
                                          <a:rPr lang="en-US" sz="2400" b="0" i="1" smtClean="0">
                                            <a:latin typeface="Cambria Math"/>
                                          </a:rPr>
                                        </m:ctrlPr>
                                      </m:sSubPr>
                                      <m:e>
                                        <m:r>
                                          <a:rPr lang="en-US" sz="2400" b="0" i="1" smtClean="0">
                                            <a:latin typeface="Cambria Math"/>
                                          </a:rPr>
                                          <m:t>𝑛</m:t>
                                        </m:r>
                                      </m:e>
                                      <m:sub>
                                        <m:r>
                                          <a:rPr lang="en-US" sz="2400" b="0" i="1" smtClean="0">
                                            <a:latin typeface="Cambria Math"/>
                                          </a:rPr>
                                          <m:t>1</m:t>
                                        </m:r>
                                      </m:sub>
                                    </m:sSub>
                                  </m:den>
                                </m:f>
                                <m:r>
                                  <a:rPr lang="en-US" sz="2400" b="0" i="1" smtClean="0">
                                    <a:latin typeface="Cambria Math"/>
                                  </a:rPr>
                                  <m:t>+</m:t>
                                </m:r>
                                <m:f>
                                  <m:fPr>
                                    <m:ctrlPr>
                                      <a:rPr lang="en-US" sz="2400" b="0" i="1" smtClean="0">
                                        <a:latin typeface="Cambria Math"/>
                                      </a:rPr>
                                    </m:ctrlPr>
                                  </m:fPr>
                                  <m:num>
                                    <m:r>
                                      <a:rPr lang="en-US" sz="2400" b="0" i="1" smtClean="0">
                                        <a:latin typeface="Cambria Math"/>
                                      </a:rPr>
                                      <m:t>1</m:t>
                                    </m:r>
                                  </m:num>
                                  <m:den>
                                    <m:sSub>
                                      <m:sSubPr>
                                        <m:ctrlPr>
                                          <a:rPr lang="en-US" sz="2400" b="0" i="1" smtClean="0">
                                            <a:latin typeface="Cambria Math"/>
                                          </a:rPr>
                                        </m:ctrlPr>
                                      </m:sSubPr>
                                      <m:e>
                                        <m:r>
                                          <a:rPr lang="en-US" sz="2400" b="0" i="1" smtClean="0">
                                            <a:latin typeface="Cambria Math"/>
                                          </a:rPr>
                                          <m:t>𝑛</m:t>
                                        </m:r>
                                      </m:e>
                                      <m:sub>
                                        <m:r>
                                          <a:rPr lang="en-US" sz="2400" b="0" i="1" smtClean="0">
                                            <a:latin typeface="Cambria Math"/>
                                          </a:rPr>
                                          <m:t>2</m:t>
                                        </m:r>
                                      </m:sub>
                                    </m:sSub>
                                  </m:den>
                                </m:f>
                              </m:e>
                            </m:d>
                          </m:e>
                        </m:rad>
                      </m:den>
                    </m:f>
                    <m:r>
                      <a:rPr lang="en-US" sz="2400" b="0" i="1" smtClean="0">
                        <a:latin typeface="Cambria Math"/>
                      </a:rPr>
                      <m:t> </m:t>
                    </m:r>
                    <m:r>
                      <a:rPr lang="en-US" sz="2400" b="0" i="1" smtClean="0">
                        <a:latin typeface="Cambria Math"/>
                      </a:rPr>
                      <m:t>𝑤h𝑒𝑟𝑒</m:t>
                    </m:r>
                    <m:r>
                      <a:rPr lang="en-US" sz="2400" b="0" i="1" smtClean="0">
                        <a:latin typeface="Cambria Math"/>
                      </a:rPr>
                      <m:t> </m:t>
                    </m:r>
                    <m:acc>
                      <m:accPr>
                        <m:chr m:val="̂"/>
                        <m:ctrlPr>
                          <a:rPr lang="en-US" sz="2400" b="0" i="1" smtClean="0">
                            <a:latin typeface="Cambria Math"/>
                          </a:rPr>
                        </m:ctrlPr>
                      </m:accPr>
                      <m:e>
                        <m:r>
                          <a:rPr lang="en-US" sz="2400" b="0" i="1" smtClean="0">
                            <a:latin typeface="Cambria Math"/>
                          </a:rPr>
                          <m:t>𝑝</m:t>
                        </m:r>
                      </m:e>
                    </m:acc>
                    <m:r>
                      <a:rPr lang="en-US" sz="2400" b="0" i="1" smtClean="0">
                        <a:latin typeface="Cambria Math"/>
                      </a:rPr>
                      <m:t>=</m:t>
                    </m:r>
                    <m:f>
                      <m:fPr>
                        <m:ctrlPr>
                          <a:rPr lang="en-US" sz="2400" b="0" i="1" smtClean="0">
                            <a:latin typeface="Cambria Math"/>
                          </a:rPr>
                        </m:ctrlPr>
                      </m:fPr>
                      <m:num>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1</m:t>
                            </m:r>
                          </m:sub>
                        </m:sSub>
                        <m:r>
                          <a:rPr lang="en-US" sz="2400" b="0" i="1" smtClean="0">
                            <a:latin typeface="Cambria Math"/>
                          </a:rPr>
                          <m:t>+</m:t>
                        </m:r>
                        <m:sSub>
                          <m:sSubPr>
                            <m:ctrlPr>
                              <a:rPr lang="en-US" sz="2400" i="1">
                                <a:latin typeface="Cambria Math"/>
                              </a:rPr>
                            </m:ctrlPr>
                          </m:sSubPr>
                          <m:e>
                            <m:r>
                              <a:rPr lang="en-US" sz="2400" i="1">
                                <a:latin typeface="Cambria Math"/>
                              </a:rPr>
                              <m:t>𝑥</m:t>
                            </m:r>
                          </m:e>
                          <m:sub>
                            <m:r>
                              <a:rPr lang="en-US" sz="2400" b="0" i="1" smtClean="0">
                                <a:latin typeface="Cambria Math"/>
                              </a:rPr>
                              <m:t>2</m:t>
                            </m:r>
                          </m:sub>
                        </m:sSub>
                      </m:num>
                      <m:den>
                        <m:sSub>
                          <m:sSubPr>
                            <m:ctrlPr>
                              <a:rPr lang="en-US" sz="2400" i="1">
                                <a:latin typeface="Cambria Math"/>
                              </a:rPr>
                            </m:ctrlPr>
                          </m:sSubPr>
                          <m:e>
                            <m:r>
                              <a:rPr lang="en-US" sz="2400" b="0" i="1" smtClean="0">
                                <a:latin typeface="Cambria Math"/>
                              </a:rPr>
                              <m:t>𝑛</m:t>
                            </m:r>
                          </m:e>
                          <m:sub>
                            <m:r>
                              <a:rPr lang="en-US" sz="2400" i="1">
                                <a:latin typeface="Cambria Math"/>
                              </a:rPr>
                              <m:t>1</m:t>
                            </m:r>
                          </m:sub>
                        </m:sSub>
                        <m:r>
                          <a:rPr lang="en-US" sz="2400" i="1">
                            <a:latin typeface="Cambria Math"/>
                          </a:rPr>
                          <m:t>+</m:t>
                        </m:r>
                        <m:sSub>
                          <m:sSubPr>
                            <m:ctrlPr>
                              <a:rPr lang="en-US" sz="2400" i="1">
                                <a:latin typeface="Cambria Math"/>
                              </a:rPr>
                            </m:ctrlPr>
                          </m:sSubPr>
                          <m:e>
                            <m:r>
                              <a:rPr lang="en-US" sz="2400" b="0" i="1" smtClean="0">
                                <a:latin typeface="Cambria Math"/>
                              </a:rPr>
                              <m:t>𝑛</m:t>
                            </m:r>
                          </m:e>
                          <m:sub>
                            <m:r>
                              <a:rPr lang="en-US" sz="2400" b="0" i="1" smtClean="0">
                                <a:latin typeface="Cambria Math"/>
                              </a:rPr>
                              <m:t>2</m:t>
                            </m:r>
                          </m:sub>
                        </m:sSub>
                      </m:den>
                    </m:f>
                  </m:oMath>
                </a14:m>
                <a:r>
                  <a:rPr lang="en-US" sz="2400" dirty="0" smtClean="0"/>
                  <a:t> </a:t>
                </a:r>
                <a:endParaRPr lang="en-US" sz="2400" dirty="0"/>
              </a:p>
              <a:p>
                <a:pPr>
                  <a:spcBef>
                    <a:spcPct val="20000"/>
                  </a:spcBef>
                  <a:buClr>
                    <a:srgbClr val="1C5696"/>
                  </a:buClr>
                  <a:buSzPct val="80000"/>
                  <a:buFont typeface="Arial" pitchFamily="34" charset="0"/>
                  <a:buAutoNum type="arabicPeriod" startAt="2"/>
                </a:pPr>
                <a:endParaRPr lang="en-US" sz="2400" dirty="0"/>
              </a:p>
              <a:p>
                <a:pPr>
                  <a:spcBef>
                    <a:spcPct val="20000"/>
                  </a:spcBef>
                  <a:buClr>
                    <a:srgbClr val="1C5696"/>
                  </a:buClr>
                  <a:buSzPct val="80000"/>
                  <a:buFont typeface="Arial" pitchFamily="34" charset="0"/>
                  <a:buAutoNum type="arabicPeriod" startAt="2"/>
                </a:pPr>
                <a:r>
                  <a:rPr lang="en-US" sz="2400" dirty="0"/>
                  <a:t>Determine P-Value based on Test Statistic. The Test Statistic and P-value will need to be illustrated in your work.</a:t>
                </a:r>
              </a:p>
              <a:p>
                <a:pPr>
                  <a:spcBef>
                    <a:spcPct val="20000"/>
                  </a:spcBef>
                  <a:buClr>
                    <a:srgbClr val="1C5696"/>
                  </a:buClr>
                  <a:buSzPct val="80000"/>
                  <a:buFont typeface="Arial" pitchFamily="34" charset="0"/>
                  <a:buAutoNum type="arabicPeriod" startAt="2"/>
                </a:pPr>
                <a:r>
                  <a:rPr lang="en-US" sz="2400" dirty="0" smtClean="0"/>
                  <a:t>Reject </a:t>
                </a:r>
                <a:r>
                  <a:rPr lang="en-US" sz="2400" dirty="0"/>
                  <a:t>the Null Hypothesis if the P-value is less than the level of significance (</a:t>
                </a:r>
                <a:r>
                  <a:rPr lang="el-GR" sz="2400" dirty="0"/>
                  <a:t>α</a:t>
                </a:r>
                <a:r>
                  <a:rPr lang="en-US" sz="2400" dirty="0"/>
                  <a:t>), if not, then don’t reject.</a:t>
                </a:r>
              </a:p>
              <a:p>
                <a:pPr>
                  <a:spcBef>
                    <a:spcPct val="20000"/>
                  </a:spcBef>
                  <a:buClr>
                    <a:srgbClr val="1C5696"/>
                  </a:buClr>
                  <a:buSzPct val="80000"/>
                  <a:buFont typeface="Arial" pitchFamily="34" charset="0"/>
                  <a:buAutoNum type="arabicPeriod" startAt="2"/>
                </a:pPr>
                <a:r>
                  <a:rPr lang="en-US" sz="2400" dirty="0"/>
                  <a:t>State the conclusion (in layman’s terms)</a:t>
                </a:r>
              </a:p>
              <a:p>
                <a:pPr lvl="1">
                  <a:spcBef>
                    <a:spcPct val="20000"/>
                  </a:spcBef>
                  <a:buClr>
                    <a:srgbClr val="1C5696"/>
                  </a:buClr>
                  <a:buSzPct val="80000"/>
                  <a:buFont typeface="Arial" pitchFamily="34" charset="0"/>
                  <a:buAutoNum type="alphaLcPeriod"/>
                </a:pPr>
                <a:r>
                  <a:rPr lang="en-US" sz="1600" dirty="0"/>
                  <a:t>If Reject H</a:t>
                </a:r>
                <a:r>
                  <a:rPr lang="en-US" sz="1600" baseline="-25000" dirty="0"/>
                  <a:t>o</a:t>
                </a:r>
                <a:r>
                  <a:rPr lang="en-US" sz="1600" dirty="0"/>
                  <a:t> – We have sufficient evidence to say that “state H</a:t>
                </a:r>
                <a:r>
                  <a:rPr lang="en-US" sz="1600" baseline="-25000" dirty="0"/>
                  <a:t>a</a:t>
                </a:r>
                <a:r>
                  <a:rPr lang="en-US" sz="1600" dirty="0"/>
                  <a:t> in English”</a:t>
                </a:r>
              </a:p>
              <a:p>
                <a:pPr lvl="1">
                  <a:spcBef>
                    <a:spcPct val="20000"/>
                  </a:spcBef>
                  <a:buClr>
                    <a:srgbClr val="1C5696"/>
                  </a:buClr>
                  <a:buSzPct val="80000"/>
                  <a:buFont typeface="Arial" pitchFamily="34" charset="0"/>
                  <a:buAutoNum type="alphaLcPeriod"/>
                </a:pPr>
                <a:r>
                  <a:rPr lang="en-US" sz="1600" dirty="0"/>
                  <a:t>If Don’t Reject H</a:t>
                </a:r>
                <a:r>
                  <a:rPr lang="en-US" sz="1600" baseline="-25000" dirty="0"/>
                  <a:t>o</a:t>
                </a:r>
                <a:r>
                  <a:rPr lang="en-US" sz="1600" dirty="0"/>
                  <a:t> - We have insufficient evidence to say that “state H</a:t>
                </a:r>
                <a:r>
                  <a:rPr lang="en-US" sz="1600" baseline="-25000" dirty="0"/>
                  <a:t>a</a:t>
                </a:r>
                <a:r>
                  <a:rPr lang="en-US" sz="1600" dirty="0"/>
                  <a:t> in English”</a:t>
                </a:r>
              </a:p>
            </p:txBody>
          </p:sp>
        </mc:Choice>
        <mc:Fallback xmlns="">
          <p:sp>
            <p:nvSpPr>
              <p:cNvPr id="12291" name="Rectangle 3"/>
              <p:cNvSpPr txBox="1">
                <a:spLocks noRot="1" noChangeAspect="1" noMove="1" noResize="1" noEditPoints="1" noAdjustHandles="1" noChangeArrowheads="1" noChangeShapeType="1" noTextEdit="1"/>
              </p:cNvSpPr>
              <p:nvPr/>
            </p:nvSpPr>
            <p:spPr bwMode="auto">
              <a:xfrm>
                <a:off x="0" y="1295400"/>
                <a:ext cx="9144000" cy="5257800"/>
              </a:xfrm>
              <a:prstGeom prst="rect">
                <a:avLst/>
              </a:prstGeom>
              <a:blipFill rotWithShape="1">
                <a:blip r:embed="rId3"/>
                <a:stretch>
                  <a:fillRect l="-467" t="-8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 y="1219200"/>
            <a:ext cx="8991600" cy="4648200"/>
          </a:xfrm>
          <a:prstGeom prst="rect">
            <a:avLst/>
          </a:prstGeom>
          <a:noFill/>
          <a:ln w="9525">
            <a:noFill/>
            <a:miter lim="800000"/>
            <a:headEnd/>
            <a:tailEnd/>
          </a:ln>
        </p:spPr>
        <p:txBody>
          <a:bodyPr/>
          <a:lstStyle/>
          <a:p>
            <a:pPr>
              <a:defRPr/>
            </a:pPr>
            <a:r>
              <a:rPr lang="en-US" sz="2000" dirty="0"/>
              <a:t>Is the proportion of men that taste PTC different than the proportion of women?  Based on a recent study done by Elise </a:t>
            </a:r>
            <a:r>
              <a:rPr lang="en-US" sz="2000" dirty="0" smtClean="0"/>
              <a:t>Johnson,  she </a:t>
            </a:r>
            <a:r>
              <a:rPr lang="en-US" sz="2000" dirty="0"/>
              <a:t>found that out of 66 females, 51 could taste PTC.  Out of 52 males, 38 could taste PTC. Test the claim that the proportion of men and women who taste PTC is different with a level of significance </a:t>
            </a:r>
            <a:r>
              <a:rPr lang="el-GR" sz="2000" dirty="0"/>
              <a:t>α</a:t>
            </a:r>
            <a:r>
              <a:rPr lang="en-US" sz="2000" dirty="0"/>
              <a:t>=0.05. </a:t>
            </a:r>
          </a:p>
          <a:p>
            <a:pPr marL="457200" indent="-457200">
              <a:buFont typeface="+mj-lt"/>
              <a:buAutoNum type="arabicPeriod"/>
              <a:defRPr/>
            </a:pPr>
            <a:r>
              <a:rPr lang="en-US" sz="2000" dirty="0"/>
              <a:t> H</a:t>
            </a:r>
            <a:r>
              <a:rPr lang="en-US" sz="2000" baseline="-25000" dirty="0"/>
              <a:t>o</a:t>
            </a:r>
            <a:r>
              <a:rPr lang="en-US" sz="2000" dirty="0"/>
              <a:t>: </a:t>
            </a:r>
            <a:r>
              <a:rPr lang="en-US" sz="2000" dirty="0">
                <a:cs typeface="+mn-cs"/>
              </a:rPr>
              <a:t>p</a:t>
            </a:r>
            <a:r>
              <a:rPr lang="en-US" sz="2000" baseline="-25000" dirty="0">
                <a:cs typeface="+mn-cs"/>
              </a:rPr>
              <a:t>1 </a:t>
            </a:r>
            <a:r>
              <a:rPr lang="en-US" sz="2000" dirty="0">
                <a:cs typeface="+mn-cs"/>
              </a:rPr>
              <a:t>= p</a:t>
            </a:r>
            <a:r>
              <a:rPr lang="en-US" sz="2000" baseline="-25000" dirty="0">
                <a:cs typeface="+mn-cs"/>
              </a:rPr>
              <a:t>2  </a:t>
            </a:r>
            <a:r>
              <a:rPr lang="en-US" sz="2000" dirty="0"/>
              <a:t>H</a:t>
            </a:r>
            <a:r>
              <a:rPr lang="en-US" sz="2000" baseline="-25000" dirty="0"/>
              <a:t>a</a:t>
            </a:r>
            <a:r>
              <a:rPr lang="en-US" sz="2000" dirty="0"/>
              <a:t>: </a:t>
            </a:r>
            <a:r>
              <a:rPr lang="en-US" sz="2000" dirty="0">
                <a:cs typeface="+mn-cs"/>
              </a:rPr>
              <a:t>p</a:t>
            </a:r>
            <a:r>
              <a:rPr lang="en-US" sz="2000" baseline="-25000" dirty="0">
                <a:cs typeface="+mn-cs"/>
              </a:rPr>
              <a:t>1 </a:t>
            </a:r>
            <a:r>
              <a:rPr lang="en-US" sz="2000" dirty="0">
                <a:cs typeface="+mn-cs"/>
              </a:rPr>
              <a:t>≠ p</a:t>
            </a:r>
            <a:r>
              <a:rPr lang="en-US" sz="2000" baseline="-25000" dirty="0">
                <a:cs typeface="+mn-cs"/>
              </a:rPr>
              <a:t>2</a:t>
            </a:r>
          </a:p>
          <a:p>
            <a:pPr marL="457200" indent="-457200">
              <a:buFont typeface="+mj-lt"/>
              <a:buAutoNum type="arabicPeriod"/>
              <a:defRPr/>
            </a:pPr>
            <a:r>
              <a:rPr lang="en-US" sz="2000" dirty="0" smtClean="0"/>
              <a:t>Z</a:t>
            </a:r>
            <a:r>
              <a:rPr lang="en-US" sz="2000" dirty="0"/>
              <a:t>= </a:t>
            </a:r>
            <a:r>
              <a:rPr lang="en-US" sz="2000" dirty="0" smtClean="0"/>
              <a:t>0.526</a:t>
            </a:r>
          </a:p>
          <a:p>
            <a:pPr marL="457200" indent="-457200">
              <a:buFont typeface="+mj-lt"/>
              <a:buAutoNum type="arabicPeriod"/>
              <a:defRPr/>
            </a:pPr>
            <a:r>
              <a:rPr lang="en-US" sz="2000" dirty="0" smtClean="0"/>
              <a:t>P-value </a:t>
            </a:r>
            <a:r>
              <a:rPr lang="en-US" sz="2000" dirty="0"/>
              <a:t>= </a:t>
            </a:r>
            <a:r>
              <a:rPr lang="en-US" sz="2000" dirty="0" smtClean="0"/>
              <a:t>0.599</a:t>
            </a:r>
            <a:endParaRPr lang="en-US" sz="2000" dirty="0"/>
          </a:p>
          <a:p>
            <a:pPr marL="457200" indent="-457200">
              <a:buFont typeface="+mj-lt"/>
              <a:buAutoNum type="arabicPeriod" startAt="4"/>
              <a:defRPr/>
            </a:pPr>
            <a:endParaRPr lang="en-US" sz="2000" dirty="0"/>
          </a:p>
          <a:p>
            <a:pPr marL="457200" indent="-457200">
              <a:buFont typeface="+mj-lt"/>
              <a:buAutoNum type="arabicPeriod" startAt="4"/>
              <a:defRPr/>
            </a:pPr>
            <a:endParaRPr lang="en-US" sz="2000" dirty="0"/>
          </a:p>
          <a:p>
            <a:pPr marL="457200" indent="-457200">
              <a:buFont typeface="+mj-lt"/>
              <a:buAutoNum type="arabicPeriod" startAt="4"/>
              <a:defRPr/>
            </a:pPr>
            <a:endParaRPr lang="en-US" sz="2000" dirty="0"/>
          </a:p>
          <a:p>
            <a:pPr marL="457200" indent="-457200">
              <a:buFont typeface="+mj-lt"/>
              <a:buAutoNum type="arabicPeriod" startAt="4"/>
              <a:defRPr/>
            </a:pPr>
            <a:endParaRPr lang="en-US" sz="2000" dirty="0"/>
          </a:p>
          <a:p>
            <a:pPr marL="457200" indent="-457200">
              <a:buFont typeface="+mj-lt"/>
              <a:buAutoNum type="arabicPeriod" startAt="4"/>
              <a:defRPr/>
            </a:pPr>
            <a:endParaRPr lang="en-US" sz="2000" dirty="0"/>
          </a:p>
          <a:p>
            <a:pPr marL="457200" indent="-457200">
              <a:buFont typeface="+mj-lt"/>
              <a:buAutoNum type="arabicPeriod" startAt="4"/>
              <a:defRPr/>
            </a:pPr>
            <a:r>
              <a:rPr lang="en-US" sz="2000" dirty="0"/>
              <a:t>P-value is greater than </a:t>
            </a:r>
            <a:r>
              <a:rPr lang="el-GR" sz="2000" dirty="0"/>
              <a:t>α</a:t>
            </a:r>
            <a:r>
              <a:rPr lang="en-US" sz="2000" dirty="0"/>
              <a:t>, so we don’t reject the null hypothesis.</a:t>
            </a:r>
          </a:p>
          <a:p>
            <a:pPr marL="457200" indent="-457200">
              <a:buFont typeface="+mj-lt"/>
              <a:buAutoNum type="arabicPeriod" startAt="4"/>
              <a:defRPr/>
            </a:pPr>
            <a:r>
              <a:rPr lang="en-US" sz="2000" dirty="0"/>
              <a:t>We have insufficient evidence that the proportion of men and women who can taste PTC is different.</a:t>
            </a:r>
          </a:p>
          <a:p>
            <a:pPr>
              <a:defRPr/>
            </a:pPr>
            <a:endParaRPr lang="en-US" sz="2000" dirty="0"/>
          </a:p>
          <a:p>
            <a:pPr>
              <a:defRPr/>
            </a:pPr>
            <a:r>
              <a:rPr lang="en-US" sz="2000" dirty="0">
                <a:cs typeface="+mn-cs"/>
              </a:rPr>
              <a:t> </a:t>
            </a:r>
            <a:endParaRPr lang="en-US" dirty="0"/>
          </a:p>
          <a:p>
            <a:pPr marL="342900" indent="-342900" eaLnBrk="0" hangingPunct="0">
              <a:spcBef>
                <a:spcPct val="20000"/>
              </a:spcBef>
              <a:buClr>
                <a:srgbClr val="1C5696"/>
              </a:buClr>
              <a:buSzPct val="80000"/>
              <a:defRPr/>
            </a:pPr>
            <a:endParaRPr lang="en-US" sz="2000" dirty="0"/>
          </a:p>
          <a:p>
            <a:pPr marL="342900" indent="-342900" eaLnBrk="0" hangingPunct="0">
              <a:spcBef>
                <a:spcPct val="20000"/>
              </a:spcBef>
              <a:buClr>
                <a:srgbClr val="1C5696"/>
              </a:buClr>
              <a:buSzPct val="80000"/>
              <a:defRPr/>
            </a:pPr>
            <a:endParaRPr lang="en-US" sz="2000" dirty="0">
              <a:solidFill>
                <a:srgbClr val="79878B"/>
              </a:solidFill>
            </a:endParaRPr>
          </a:p>
        </p:txBody>
      </p:sp>
      <p:sp>
        <p:nvSpPr>
          <p:cNvPr id="13314" name="Title 1"/>
          <p:cNvSpPr>
            <a:spLocks noGrp="1"/>
          </p:cNvSpPr>
          <p:nvPr>
            <p:ph type="title" idx="4294967295"/>
          </p:nvPr>
        </p:nvSpPr>
        <p:spPr/>
        <p:txBody>
          <a:bodyPr/>
          <a:lstStyle/>
          <a:p>
            <a:pPr marL="342900" indent="-342900">
              <a:spcBef>
                <a:spcPct val="20000"/>
              </a:spcBef>
            </a:pPr>
            <a:r>
              <a:rPr lang="en-US" smtClean="0"/>
              <a:t>Test of Hypothesis (Example)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276600"/>
            <a:ext cx="327245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 y="1219200"/>
            <a:ext cx="8991600" cy="4648200"/>
          </a:xfrm>
          <a:prstGeom prst="rect">
            <a:avLst/>
          </a:prstGeom>
          <a:noFill/>
          <a:ln w="9525">
            <a:noFill/>
            <a:miter lim="800000"/>
            <a:headEnd/>
            <a:tailEnd/>
          </a:ln>
        </p:spPr>
        <p:txBody>
          <a:bodyPr/>
          <a:lstStyle/>
          <a:p>
            <a:pPr>
              <a:defRPr/>
            </a:pPr>
            <a:r>
              <a:rPr lang="en-US" sz="1600" dirty="0"/>
              <a:t>Some people have claimed that mortality (death) rates are higher for patients admitted to a hospital on a weekend compared to patients admitted on a weekday. The problem is that the quality of care in an emergency care facility may differ at different times of the week. Doctors Bell and </a:t>
            </a:r>
            <a:r>
              <a:rPr lang="en-US" sz="1600" dirty="0" err="1"/>
              <a:t>Redelmeier</a:t>
            </a:r>
            <a:r>
              <a:rPr lang="en-US" sz="1600" dirty="0"/>
              <a:t> hypothesized that the probability that a patient with an aortic aneurysm will die is greater if they are admitted to a hospital on a weekend compared to a weekday. </a:t>
            </a:r>
            <a:r>
              <a:rPr lang="en-US" sz="1600" dirty="0" smtClean="0"/>
              <a:t> Out of those 4,145 patients admitted during the weekday, 1,476 died. </a:t>
            </a:r>
            <a:r>
              <a:rPr lang="en-US" sz="1600" dirty="0"/>
              <a:t>Out of those </a:t>
            </a:r>
            <a:r>
              <a:rPr lang="en-US" sz="1600" dirty="0" smtClean="0"/>
              <a:t>1,309 </a:t>
            </a:r>
            <a:r>
              <a:rPr lang="en-US" sz="1600" dirty="0"/>
              <a:t>patients admitted during the </a:t>
            </a:r>
            <a:r>
              <a:rPr lang="en-US" sz="1600" dirty="0" smtClean="0"/>
              <a:t>weekend, 553 </a:t>
            </a:r>
            <a:r>
              <a:rPr lang="en-US" sz="1600" dirty="0"/>
              <a:t>died</a:t>
            </a:r>
            <a:r>
              <a:rPr lang="en-US" sz="1600" dirty="0" smtClean="0"/>
              <a:t>.  Test to see if a lower percentage die during the weekday vs. the weekend with a level of significance of </a:t>
            </a:r>
            <a:r>
              <a:rPr lang="el-GR" sz="1600" dirty="0"/>
              <a:t>α</a:t>
            </a:r>
            <a:r>
              <a:rPr lang="en-US" sz="1600" dirty="0" smtClean="0"/>
              <a:t>=0.05.</a:t>
            </a:r>
          </a:p>
          <a:p>
            <a:pPr>
              <a:defRPr/>
            </a:pPr>
            <a:endParaRPr lang="en-US" sz="1600" dirty="0"/>
          </a:p>
          <a:p>
            <a:pPr marL="457200" indent="-457200">
              <a:buFont typeface="+mj-lt"/>
              <a:buAutoNum type="arabicPeriod"/>
              <a:defRPr/>
            </a:pPr>
            <a:r>
              <a:rPr lang="en-US" sz="1600" dirty="0"/>
              <a:t> H</a:t>
            </a:r>
            <a:r>
              <a:rPr lang="en-US" sz="1600" baseline="-25000" dirty="0"/>
              <a:t>o</a:t>
            </a:r>
            <a:r>
              <a:rPr lang="en-US" sz="1600" dirty="0"/>
              <a:t>: </a:t>
            </a:r>
            <a:r>
              <a:rPr lang="en-US" sz="1600" dirty="0">
                <a:cs typeface="+mn-cs"/>
              </a:rPr>
              <a:t>p</a:t>
            </a:r>
            <a:r>
              <a:rPr lang="en-US" sz="1600" baseline="-25000" dirty="0">
                <a:cs typeface="+mn-cs"/>
              </a:rPr>
              <a:t>1 </a:t>
            </a:r>
            <a:r>
              <a:rPr lang="en-US" sz="1600" dirty="0">
                <a:cs typeface="+mn-cs"/>
              </a:rPr>
              <a:t>= p</a:t>
            </a:r>
            <a:r>
              <a:rPr lang="en-US" sz="1600" baseline="-25000" dirty="0">
                <a:cs typeface="+mn-cs"/>
              </a:rPr>
              <a:t>2  </a:t>
            </a:r>
            <a:r>
              <a:rPr lang="en-US" sz="1600" dirty="0"/>
              <a:t>H</a:t>
            </a:r>
            <a:r>
              <a:rPr lang="en-US" sz="1600" baseline="-25000" dirty="0"/>
              <a:t>a</a:t>
            </a:r>
            <a:r>
              <a:rPr lang="en-US" sz="1600" dirty="0"/>
              <a:t>: </a:t>
            </a:r>
            <a:r>
              <a:rPr lang="en-US" sz="1600" dirty="0">
                <a:cs typeface="+mn-cs"/>
              </a:rPr>
              <a:t>p</a:t>
            </a:r>
            <a:r>
              <a:rPr lang="en-US" sz="1600" baseline="-25000" dirty="0">
                <a:cs typeface="+mn-cs"/>
              </a:rPr>
              <a:t>1 </a:t>
            </a:r>
            <a:r>
              <a:rPr lang="en-US" sz="1600" dirty="0">
                <a:cs typeface="+mn-cs"/>
              </a:rPr>
              <a:t>&lt;</a:t>
            </a:r>
            <a:r>
              <a:rPr lang="en-US" sz="1600" dirty="0" smtClean="0">
                <a:cs typeface="+mn-cs"/>
              </a:rPr>
              <a:t> </a:t>
            </a:r>
            <a:r>
              <a:rPr lang="en-US" sz="1600" dirty="0">
                <a:cs typeface="+mn-cs"/>
              </a:rPr>
              <a:t>p</a:t>
            </a:r>
            <a:r>
              <a:rPr lang="en-US" sz="1600" baseline="-25000" dirty="0">
                <a:cs typeface="+mn-cs"/>
              </a:rPr>
              <a:t>2</a:t>
            </a:r>
          </a:p>
          <a:p>
            <a:pPr marL="457200" indent="-457200">
              <a:buFont typeface="+mj-lt"/>
              <a:buAutoNum type="arabicPeriod"/>
              <a:defRPr/>
            </a:pPr>
            <a:r>
              <a:rPr lang="en-US" sz="1600" dirty="0" smtClean="0"/>
              <a:t>Z</a:t>
            </a:r>
            <a:r>
              <a:rPr lang="en-US" sz="1600" dirty="0"/>
              <a:t>= </a:t>
            </a:r>
            <a:r>
              <a:rPr lang="en-US" sz="1600" dirty="0" smtClean="0"/>
              <a:t>-4.331</a:t>
            </a:r>
          </a:p>
          <a:p>
            <a:pPr marL="457200" indent="-457200">
              <a:buFont typeface="+mj-lt"/>
              <a:buAutoNum type="arabicPeriod"/>
              <a:defRPr/>
            </a:pPr>
            <a:r>
              <a:rPr lang="en-US" sz="1600" dirty="0" smtClean="0"/>
              <a:t>P-value </a:t>
            </a:r>
            <a:r>
              <a:rPr lang="en-US" sz="1600" dirty="0"/>
              <a:t>= </a:t>
            </a:r>
            <a:r>
              <a:rPr lang="en-US" sz="1600" dirty="0" smtClean="0"/>
              <a:t>close to zero</a:t>
            </a:r>
            <a:endParaRPr lang="en-US" sz="1600" dirty="0"/>
          </a:p>
          <a:p>
            <a:pPr marL="457200" indent="-457200">
              <a:buFont typeface="+mj-lt"/>
              <a:buAutoNum type="arabicPeriod" startAt="4"/>
              <a:defRPr/>
            </a:pPr>
            <a:endParaRPr lang="en-US" sz="1600" dirty="0"/>
          </a:p>
          <a:p>
            <a:pPr marL="457200" indent="-457200">
              <a:buFont typeface="+mj-lt"/>
              <a:buAutoNum type="arabicPeriod" startAt="4"/>
              <a:defRPr/>
            </a:pPr>
            <a:endParaRPr lang="en-US" sz="1600" dirty="0"/>
          </a:p>
          <a:p>
            <a:pPr marL="457200" indent="-457200">
              <a:buFont typeface="+mj-lt"/>
              <a:buAutoNum type="arabicPeriod" startAt="4"/>
              <a:defRPr/>
            </a:pPr>
            <a:endParaRPr lang="en-US" sz="1600" dirty="0"/>
          </a:p>
          <a:p>
            <a:pPr marL="457200" indent="-457200">
              <a:buFont typeface="+mj-lt"/>
              <a:buAutoNum type="arabicPeriod" startAt="4"/>
              <a:defRPr/>
            </a:pPr>
            <a:endParaRPr lang="en-US" sz="1600" dirty="0"/>
          </a:p>
          <a:p>
            <a:pPr marL="457200" indent="-457200">
              <a:buFont typeface="+mj-lt"/>
              <a:buAutoNum type="arabicPeriod" startAt="4"/>
              <a:defRPr/>
            </a:pPr>
            <a:endParaRPr lang="en-US" sz="1600" dirty="0"/>
          </a:p>
          <a:p>
            <a:pPr marL="457200" indent="-457200">
              <a:buFont typeface="+mj-lt"/>
              <a:buAutoNum type="arabicPeriod" startAt="4"/>
              <a:defRPr/>
            </a:pPr>
            <a:r>
              <a:rPr lang="en-US" sz="1600" dirty="0"/>
              <a:t>P-value is </a:t>
            </a:r>
            <a:r>
              <a:rPr lang="en-US" sz="1600" dirty="0" smtClean="0"/>
              <a:t>less </a:t>
            </a:r>
            <a:r>
              <a:rPr lang="en-US" sz="1600" dirty="0"/>
              <a:t>than </a:t>
            </a:r>
            <a:r>
              <a:rPr lang="el-GR" sz="1600" dirty="0"/>
              <a:t>α</a:t>
            </a:r>
            <a:r>
              <a:rPr lang="en-US" sz="1600" dirty="0"/>
              <a:t>, so </a:t>
            </a:r>
            <a:r>
              <a:rPr lang="en-US" sz="1600" dirty="0" smtClean="0"/>
              <a:t>the null hypothesis is rejected.</a:t>
            </a:r>
            <a:endParaRPr lang="en-US" sz="1600" dirty="0"/>
          </a:p>
          <a:p>
            <a:pPr marL="457200" indent="-457200">
              <a:buFont typeface="+mj-lt"/>
              <a:buAutoNum type="arabicPeriod" startAt="4"/>
              <a:defRPr/>
            </a:pPr>
            <a:r>
              <a:rPr lang="en-US" sz="1600" dirty="0"/>
              <a:t>We have </a:t>
            </a:r>
            <a:r>
              <a:rPr lang="en-US" sz="1600" dirty="0" smtClean="0"/>
              <a:t>sufficient </a:t>
            </a:r>
            <a:r>
              <a:rPr lang="en-US" sz="1600" dirty="0"/>
              <a:t>evidence that a lower percentage die during the weekday vs. the </a:t>
            </a:r>
            <a:r>
              <a:rPr lang="en-US" sz="1600" dirty="0" smtClean="0"/>
              <a:t>weekend.</a:t>
            </a:r>
            <a:endParaRPr lang="en-US" sz="1600" dirty="0"/>
          </a:p>
          <a:p>
            <a:pPr>
              <a:defRPr/>
            </a:pPr>
            <a:endParaRPr lang="en-US" sz="1600" dirty="0"/>
          </a:p>
          <a:p>
            <a:pPr>
              <a:defRPr/>
            </a:pPr>
            <a:r>
              <a:rPr lang="en-US" sz="1600" dirty="0">
                <a:cs typeface="+mn-cs"/>
              </a:rPr>
              <a:t> </a:t>
            </a:r>
            <a:endParaRPr lang="en-US" sz="1600" dirty="0"/>
          </a:p>
          <a:p>
            <a:pPr marL="342900" indent="-342900" eaLnBrk="0" hangingPunct="0">
              <a:spcBef>
                <a:spcPct val="20000"/>
              </a:spcBef>
              <a:buClr>
                <a:srgbClr val="1C5696"/>
              </a:buClr>
              <a:buSzPct val="80000"/>
              <a:defRPr/>
            </a:pPr>
            <a:endParaRPr lang="en-US" sz="2000" dirty="0"/>
          </a:p>
          <a:p>
            <a:pPr marL="342900" indent="-342900" eaLnBrk="0" hangingPunct="0">
              <a:spcBef>
                <a:spcPct val="20000"/>
              </a:spcBef>
              <a:buClr>
                <a:srgbClr val="1C5696"/>
              </a:buClr>
              <a:buSzPct val="80000"/>
              <a:defRPr/>
            </a:pPr>
            <a:endParaRPr lang="en-US" sz="2000" dirty="0">
              <a:solidFill>
                <a:srgbClr val="79878B"/>
              </a:solidFill>
            </a:endParaRPr>
          </a:p>
        </p:txBody>
      </p:sp>
      <p:sp>
        <p:nvSpPr>
          <p:cNvPr id="13314" name="Title 1"/>
          <p:cNvSpPr>
            <a:spLocks noGrp="1"/>
          </p:cNvSpPr>
          <p:nvPr>
            <p:ph type="title" idx="4294967295"/>
          </p:nvPr>
        </p:nvSpPr>
        <p:spPr/>
        <p:txBody>
          <a:bodyPr/>
          <a:lstStyle/>
          <a:p>
            <a:pPr marL="342900" indent="-342900">
              <a:spcBef>
                <a:spcPct val="20000"/>
              </a:spcBef>
            </a:pPr>
            <a:r>
              <a:rPr lang="en-US" smtClean="0"/>
              <a:t>Test of Hypothesis (Example)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7244" y="3657600"/>
            <a:ext cx="2517882"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85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10" end="10"/>
                                            </p:txEl>
                                          </p:spTgt>
                                        </p:tgtEl>
                                        <p:attrNameLst>
                                          <p:attrName>style.visibility</p:attrName>
                                        </p:attrNameLst>
                                      </p:cBhvr>
                                      <p:to>
                                        <p:strVal val="visible"/>
                                      </p:to>
                                    </p:set>
                                    <p:anim calcmode="lin" valueType="num">
                                      <p:cBhvr additive="base">
                                        <p:cTn id="31"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11" end="11"/>
                                            </p:txEl>
                                          </p:spTgt>
                                        </p:tgtEl>
                                        <p:attrNameLst>
                                          <p:attrName>style.visibility</p:attrName>
                                        </p:attrNameLst>
                                      </p:cBhvr>
                                      <p:to>
                                        <p:strVal val="visible"/>
                                      </p:to>
                                    </p:set>
                                    <p:anim calcmode="lin" valueType="num">
                                      <p:cBhvr additive="base">
                                        <p:cTn id="37" dur="500" fill="hold"/>
                                        <p:tgtEl>
                                          <p:spTgt spid="7171">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1">
                                            <p:txEl>
                                              <p:pRg st="13" end="13"/>
                                            </p:txEl>
                                          </p:spTgt>
                                        </p:tgtEl>
                                        <p:attrNameLst>
                                          <p:attrName>style.visibility</p:attrName>
                                        </p:attrNameLst>
                                      </p:cBhvr>
                                      <p:to>
                                        <p:strVal val="visible"/>
                                      </p:to>
                                    </p:set>
                                    <p:anim calcmode="lin" valueType="num">
                                      <p:cBhvr additive="base">
                                        <p:cTn id="43" dur="500" fill="hold"/>
                                        <p:tgtEl>
                                          <p:spTgt spid="7171">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50"/>
                                        </p:tgtEl>
                                        <p:attrNameLst>
                                          <p:attrName>style.visibility</p:attrName>
                                        </p:attrNameLst>
                                      </p:cBhvr>
                                      <p:to>
                                        <p:strVal val="visible"/>
                                      </p:to>
                                    </p:set>
                                    <p:anim calcmode="lin" valueType="num">
                                      <p:cBhvr additive="base">
                                        <p:cTn id="49" dur="500" fill="hold"/>
                                        <p:tgtEl>
                                          <p:spTgt spid="2050"/>
                                        </p:tgtEl>
                                        <p:attrNameLst>
                                          <p:attrName>ppt_x</p:attrName>
                                        </p:attrNameLst>
                                      </p:cBhvr>
                                      <p:tavLst>
                                        <p:tav tm="0">
                                          <p:val>
                                            <p:strVal val="#ppt_x"/>
                                          </p:val>
                                        </p:tav>
                                        <p:tav tm="100000">
                                          <p:val>
                                            <p:strVal val="#ppt_x"/>
                                          </p:val>
                                        </p:tav>
                                      </p:tavLst>
                                    </p:anim>
                                    <p:anim calcmode="lin" valueType="num">
                                      <p:cBhvr additive="base">
                                        <p:cTn id="5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905000" y="228600"/>
            <a:ext cx="7086600" cy="685800"/>
          </a:xfrm>
        </p:spPr>
        <p:txBody>
          <a:bodyPr/>
          <a:lstStyle/>
          <a:p>
            <a:pPr marL="342900" indent="-342900">
              <a:spcBef>
                <a:spcPct val="20000"/>
              </a:spcBef>
            </a:pPr>
            <a:r>
              <a:rPr lang="en-US" smtClean="0"/>
              <a:t>Requirements to Check and Descriptive Statistics </a:t>
            </a:r>
          </a:p>
        </p:txBody>
      </p:sp>
      <mc:AlternateContent xmlns:mc="http://schemas.openxmlformats.org/markup-compatibility/2006" xmlns:a14="http://schemas.microsoft.com/office/drawing/2010/main">
        <mc:Choice Requires="a14">
          <p:sp>
            <p:nvSpPr>
              <p:cNvPr id="14339" name="Rectangle 3"/>
              <p:cNvSpPr txBox="1">
                <a:spLocks noChangeArrowheads="1"/>
              </p:cNvSpPr>
              <p:nvPr/>
            </p:nvSpPr>
            <p:spPr bwMode="auto">
              <a:xfrm>
                <a:off x="304800" y="1295400"/>
                <a:ext cx="8534400" cy="449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800100" indent="-34290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800" b="1" dirty="0" smtClean="0">
                    <a:solidFill>
                      <a:srgbClr val="000000"/>
                    </a:solidFill>
                  </a:rPr>
                  <a:t>Before Doing Hypothesis Test</a:t>
                </a:r>
              </a:p>
              <a:p>
                <a:pPr eaLnBrk="1" hangingPunct="1"/>
                <a:endParaRPr lang="en-US" sz="2800" b="1" dirty="0">
                  <a:solidFill>
                    <a:srgbClr val="000000"/>
                  </a:solidFill>
                </a:endParaRPr>
              </a:p>
              <a:p>
                <a:pPr eaLnBrk="1" hangingPunct="1"/>
                <a:r>
                  <a:rPr lang="en-US" sz="2400" dirty="0">
                    <a:solidFill>
                      <a:srgbClr val="000000"/>
                    </a:solidFill>
                  </a:rPr>
                  <a:t>Requirements to Check for Two Proportion procedure</a:t>
                </a:r>
              </a:p>
              <a:p>
                <a:pPr eaLnBrk="1" hangingPunct="1"/>
                <a:r>
                  <a:rPr lang="en-US" sz="2400" dirty="0">
                    <a:solidFill>
                      <a:srgbClr val="000000"/>
                    </a:solidFill>
                  </a:rPr>
                  <a:t>	</a:t>
                </a:r>
                <a:r>
                  <a:rPr lang="en-US" sz="2000" dirty="0">
                    <a:solidFill>
                      <a:srgbClr val="000000"/>
                    </a:solidFill>
                  </a:rPr>
                  <a:t>The samples are independently obtained using simple random sample</a:t>
                </a:r>
              </a:p>
              <a:p>
                <a:pPr eaLnBrk="1" hangingPunct="1"/>
                <a:r>
                  <a:rPr lang="en-US" sz="2400" dirty="0">
                    <a:solidFill>
                      <a:srgbClr val="000000"/>
                    </a:solidFill>
                  </a:rPr>
                  <a:t>	</a:t>
                </a:r>
                <a:r>
                  <a:rPr lang="en-US" sz="2000" dirty="0"/>
                  <a:t>The requirement of doing a hypothesis test is:</a:t>
                </a:r>
              </a:p>
              <a:p>
                <a:pPr lvl="1">
                  <a:spcBef>
                    <a:spcPct val="20000"/>
                  </a:spcBef>
                  <a:buClr>
                    <a:srgbClr val="1C5696"/>
                  </a:buClr>
                  <a:buSzPct val="80000"/>
                  <a:buFont typeface="Arial" pitchFamily="34" charset="0"/>
                  <a:buChar char="•"/>
                </a:pPr>
                <a14:m>
                  <m:oMath xmlns:m="http://schemas.openxmlformats.org/officeDocument/2006/math">
                    <m:sSub>
                      <m:sSubPr>
                        <m:ctrlPr>
                          <a:rPr lang="en-US" i="1">
                            <a:latin typeface="Cambria Math"/>
                          </a:rPr>
                        </m:ctrlPr>
                      </m:sSubPr>
                      <m:e>
                        <m:r>
                          <a:rPr lang="en-US" i="1">
                            <a:latin typeface="Cambria Math"/>
                          </a:rPr>
                          <m:t>𝑛</m:t>
                        </m:r>
                      </m:e>
                      <m:sub>
                        <m:r>
                          <a:rPr lang="en-US" i="1">
                            <a:latin typeface="Cambria Math"/>
                          </a:rPr>
                          <m:t>1</m:t>
                        </m:r>
                      </m:sub>
                    </m:sSub>
                    <m:r>
                      <a:rPr lang="en-US" b="0" i="1" smtClean="0">
                        <a:latin typeface="Cambria Math"/>
                      </a:rPr>
                      <m:t>∗</m:t>
                    </m:r>
                    <m:sSub>
                      <m:sSubPr>
                        <m:ctrlPr>
                          <a:rPr lang="en-US" b="0" i="1" smtClean="0">
                            <a:latin typeface="Cambria Math"/>
                          </a:rPr>
                        </m:ctrlPr>
                      </m:sSubPr>
                      <m:e>
                        <m:acc>
                          <m:accPr>
                            <m:chr m:val="̂"/>
                            <m:ctrlPr>
                              <a:rPr lang="en-US" b="0" i="1" smtClean="0">
                                <a:latin typeface="Cambria Math"/>
                              </a:rPr>
                            </m:ctrlPr>
                          </m:accPr>
                          <m:e>
                            <m:r>
                              <a:rPr lang="en-US" b="0" i="1" smtClean="0">
                                <a:latin typeface="Cambria Math"/>
                              </a:rPr>
                              <m:t>𝑝</m:t>
                            </m:r>
                          </m:e>
                        </m:acc>
                      </m:e>
                      <m:sub>
                        <m:r>
                          <a:rPr lang="en-US" b="0" i="1" smtClean="0">
                            <a:latin typeface="Cambria Math"/>
                          </a:rPr>
                          <m:t>1</m:t>
                        </m:r>
                      </m:sub>
                    </m:sSub>
                    <m:r>
                      <a:rPr lang="en-US" i="1">
                        <a:latin typeface="Cambria Math"/>
                        <a:ea typeface="Cambria Math"/>
                      </a:rPr>
                      <m:t>≥10</m:t>
                    </m:r>
                  </m:oMath>
                </a14:m>
                <a:r>
                  <a:rPr lang="en-US" dirty="0"/>
                  <a:t> </a:t>
                </a:r>
                <a:r>
                  <a:rPr lang="en-US" dirty="0" smtClean="0"/>
                  <a:t>  </a:t>
                </a:r>
                <a14:m>
                  <m:oMath xmlns:m="http://schemas.openxmlformats.org/officeDocument/2006/math">
                    <m:sSub>
                      <m:sSubPr>
                        <m:ctrlPr>
                          <a:rPr lang="en-US" i="1">
                            <a:latin typeface="Cambria Math"/>
                          </a:rPr>
                        </m:ctrlPr>
                      </m:sSubPr>
                      <m:e>
                        <m:r>
                          <a:rPr lang="en-US" i="1">
                            <a:latin typeface="Cambria Math"/>
                          </a:rPr>
                          <m:t>𝑛</m:t>
                        </m:r>
                      </m:e>
                      <m:sub>
                        <m:r>
                          <a:rPr lang="en-US" b="0" i="1" smtClean="0">
                            <a:latin typeface="Cambria Math"/>
                          </a:rPr>
                          <m:t>1</m:t>
                        </m:r>
                      </m:sub>
                    </m:sSub>
                    <m:r>
                      <a:rPr lang="en-US" i="1">
                        <a:latin typeface="Cambria Math"/>
                      </a:rPr>
                      <m:t>∗</m:t>
                    </m:r>
                    <m:r>
                      <a:rPr lang="en-US" b="0" i="1" smtClean="0">
                        <a:latin typeface="Cambria Math"/>
                      </a:rPr>
                      <m:t>(1−</m:t>
                    </m:r>
                    <m:sSub>
                      <m:sSubPr>
                        <m:ctrlPr>
                          <a:rPr lang="en-US" i="1">
                            <a:latin typeface="Cambria Math"/>
                          </a:rPr>
                        </m:ctrlPr>
                      </m:sSubPr>
                      <m:e>
                        <m:acc>
                          <m:accPr>
                            <m:chr m:val="̂"/>
                            <m:ctrlPr>
                              <a:rPr lang="en-US" i="1">
                                <a:latin typeface="Cambria Math"/>
                              </a:rPr>
                            </m:ctrlPr>
                          </m:accPr>
                          <m:e>
                            <m:r>
                              <a:rPr lang="en-US" i="1">
                                <a:latin typeface="Cambria Math"/>
                              </a:rPr>
                              <m:t>𝑝</m:t>
                            </m:r>
                          </m:e>
                        </m:acc>
                      </m:e>
                      <m:sub>
                        <m:r>
                          <a:rPr lang="en-US" b="0" i="1" smtClean="0">
                            <a:latin typeface="Cambria Math"/>
                          </a:rPr>
                          <m:t>1</m:t>
                        </m:r>
                      </m:sub>
                    </m:sSub>
                    <m:r>
                      <a:rPr lang="en-US" b="0" i="1" smtClean="0">
                        <a:latin typeface="Cambria Math"/>
                      </a:rPr>
                      <m:t>)</m:t>
                    </m:r>
                    <m:r>
                      <a:rPr lang="en-US" i="1">
                        <a:latin typeface="Cambria Math"/>
                        <a:ea typeface="Cambria Math"/>
                      </a:rPr>
                      <m:t>≥10</m:t>
                    </m:r>
                  </m:oMath>
                </a14:m>
                <a:r>
                  <a:rPr lang="en-US" dirty="0"/>
                  <a:t> </a:t>
                </a:r>
                <a:endParaRPr lang="en-US" dirty="0" smtClean="0"/>
              </a:p>
              <a:p>
                <a:pPr lvl="1">
                  <a:spcBef>
                    <a:spcPct val="20000"/>
                  </a:spcBef>
                  <a:buClr>
                    <a:srgbClr val="1C5696"/>
                  </a:buClr>
                  <a:buSzPct val="80000"/>
                  <a:buFont typeface="Arial" pitchFamily="34" charset="0"/>
                  <a:buChar char="•"/>
                </a:pPr>
                <a14:m>
                  <m:oMath xmlns:m="http://schemas.openxmlformats.org/officeDocument/2006/math">
                    <m:sSub>
                      <m:sSubPr>
                        <m:ctrlPr>
                          <a:rPr lang="en-US" i="1">
                            <a:latin typeface="Cambria Math"/>
                          </a:rPr>
                        </m:ctrlPr>
                      </m:sSubPr>
                      <m:e>
                        <m:r>
                          <a:rPr lang="en-US" i="1">
                            <a:latin typeface="Cambria Math"/>
                          </a:rPr>
                          <m:t>𝑛</m:t>
                        </m:r>
                      </m:e>
                      <m:sub>
                        <m:r>
                          <a:rPr lang="en-US" b="0" i="1" smtClean="0">
                            <a:latin typeface="Cambria Math"/>
                          </a:rPr>
                          <m:t>2</m:t>
                        </m:r>
                      </m:sub>
                    </m:sSub>
                    <m:r>
                      <a:rPr lang="en-US" i="1">
                        <a:latin typeface="Cambria Math"/>
                      </a:rPr>
                      <m:t>∗</m:t>
                    </m:r>
                    <m:sSub>
                      <m:sSubPr>
                        <m:ctrlPr>
                          <a:rPr lang="en-US" i="1">
                            <a:latin typeface="Cambria Math"/>
                          </a:rPr>
                        </m:ctrlPr>
                      </m:sSubPr>
                      <m:e>
                        <m:acc>
                          <m:accPr>
                            <m:chr m:val="̂"/>
                            <m:ctrlPr>
                              <a:rPr lang="en-US" i="1">
                                <a:latin typeface="Cambria Math"/>
                              </a:rPr>
                            </m:ctrlPr>
                          </m:accPr>
                          <m:e>
                            <m:r>
                              <a:rPr lang="en-US" i="1">
                                <a:latin typeface="Cambria Math"/>
                              </a:rPr>
                              <m:t>𝑝</m:t>
                            </m:r>
                          </m:e>
                        </m:acc>
                      </m:e>
                      <m:sub>
                        <m:r>
                          <a:rPr lang="en-US" b="0" i="1" smtClean="0">
                            <a:latin typeface="Cambria Math"/>
                          </a:rPr>
                          <m:t>2</m:t>
                        </m:r>
                      </m:sub>
                    </m:sSub>
                    <m:r>
                      <a:rPr lang="en-US" i="1">
                        <a:latin typeface="Cambria Math"/>
                        <a:ea typeface="Cambria Math"/>
                      </a:rPr>
                      <m:t>≥10</m:t>
                    </m:r>
                    <m:r>
                      <m:rPr>
                        <m:nor/>
                      </m:rPr>
                      <a:rPr lang="en-US" dirty="0"/>
                      <m:t>   </m:t>
                    </m:r>
                    <m:sSub>
                      <m:sSubPr>
                        <m:ctrlPr>
                          <a:rPr lang="en-US" i="1">
                            <a:latin typeface="Cambria Math"/>
                          </a:rPr>
                        </m:ctrlPr>
                      </m:sSubPr>
                      <m:e>
                        <m:r>
                          <a:rPr lang="en-US" i="1">
                            <a:latin typeface="Cambria Math"/>
                          </a:rPr>
                          <m:t>𝑛</m:t>
                        </m:r>
                      </m:e>
                      <m:sub>
                        <m:r>
                          <a:rPr lang="en-US" b="0" i="1" smtClean="0">
                            <a:latin typeface="Cambria Math"/>
                          </a:rPr>
                          <m:t>2</m:t>
                        </m:r>
                      </m:sub>
                    </m:sSub>
                    <m:r>
                      <a:rPr lang="en-US" i="1">
                        <a:latin typeface="Cambria Math"/>
                      </a:rPr>
                      <m:t>∗(1−</m:t>
                    </m:r>
                    <m:sSub>
                      <m:sSubPr>
                        <m:ctrlPr>
                          <a:rPr lang="en-US" i="1">
                            <a:latin typeface="Cambria Math"/>
                          </a:rPr>
                        </m:ctrlPr>
                      </m:sSubPr>
                      <m:e>
                        <m:acc>
                          <m:accPr>
                            <m:chr m:val="̂"/>
                            <m:ctrlPr>
                              <a:rPr lang="en-US" i="1">
                                <a:latin typeface="Cambria Math"/>
                              </a:rPr>
                            </m:ctrlPr>
                          </m:accPr>
                          <m:e>
                            <m:r>
                              <a:rPr lang="en-US" i="1">
                                <a:latin typeface="Cambria Math"/>
                              </a:rPr>
                              <m:t>𝑝</m:t>
                            </m:r>
                          </m:e>
                        </m:acc>
                      </m:e>
                      <m:sub>
                        <m:r>
                          <a:rPr lang="en-US" b="0" i="1" smtClean="0">
                            <a:latin typeface="Cambria Math"/>
                          </a:rPr>
                          <m:t>2</m:t>
                        </m:r>
                      </m:sub>
                    </m:sSub>
                    <m:r>
                      <a:rPr lang="en-US" i="1">
                        <a:latin typeface="Cambria Math"/>
                      </a:rPr>
                      <m:t>)</m:t>
                    </m:r>
                    <m:r>
                      <a:rPr lang="en-US" i="1">
                        <a:latin typeface="Cambria Math"/>
                        <a:ea typeface="Cambria Math"/>
                      </a:rPr>
                      <m:t>≥10 </m:t>
                    </m:r>
                  </m:oMath>
                </a14:m>
                <a:endParaRPr lang="en-US" sz="2000" dirty="0" smtClean="0"/>
              </a:p>
              <a:p>
                <a:pPr eaLnBrk="1" hangingPunct="1"/>
                <a:r>
                  <a:rPr lang="en-US" sz="2400" dirty="0" smtClean="0">
                    <a:solidFill>
                      <a:srgbClr val="000000"/>
                    </a:solidFill>
                  </a:rPr>
                  <a:t>Descriptive Statistics to Use</a:t>
                </a:r>
              </a:p>
              <a:p>
                <a:pPr lvl="1" eaLnBrk="1" hangingPunct="1"/>
                <a:r>
                  <a:rPr lang="en-US" sz="2000" dirty="0" smtClean="0">
                    <a:solidFill>
                      <a:srgbClr val="000000"/>
                    </a:solidFill>
                  </a:rPr>
                  <a:t>Numerical </a:t>
                </a:r>
                <a:r>
                  <a:rPr lang="en-US" sz="2000" dirty="0">
                    <a:solidFill>
                      <a:srgbClr val="000000"/>
                    </a:solidFill>
                  </a:rPr>
                  <a:t>– Sample Proportions (both </a:t>
                </a:r>
                <a14:m>
                  <m:oMath xmlns:m="http://schemas.openxmlformats.org/officeDocument/2006/math">
                    <m:acc>
                      <m:accPr>
                        <m:chr m:val="̂"/>
                        <m:ctrlPr>
                          <a:rPr lang="en-US" sz="2000" i="1">
                            <a:solidFill>
                              <a:srgbClr val="000000"/>
                            </a:solidFill>
                            <a:latin typeface="Cambria Math"/>
                          </a:rPr>
                        </m:ctrlPr>
                      </m:accPr>
                      <m:e>
                        <m:r>
                          <a:rPr lang="en-US" sz="2000" i="1">
                            <a:solidFill>
                              <a:srgbClr val="000000"/>
                            </a:solidFill>
                            <a:latin typeface="Cambria Math"/>
                          </a:rPr>
                          <m:t>𝑝</m:t>
                        </m:r>
                      </m:e>
                    </m:acc>
                  </m:oMath>
                </a14:m>
                <a:r>
                  <a:rPr lang="en-US" sz="2000" dirty="0">
                    <a:solidFill>
                      <a:srgbClr val="000000"/>
                    </a:solidFill>
                  </a:rPr>
                  <a:t>’s) </a:t>
                </a:r>
              </a:p>
              <a:p>
                <a:pPr lvl="1" eaLnBrk="1" hangingPunct="1"/>
                <a:r>
                  <a:rPr lang="en-US" sz="2000" dirty="0" smtClean="0">
                    <a:solidFill>
                      <a:srgbClr val="000000"/>
                    </a:solidFill>
                  </a:rPr>
                  <a:t>Graphical </a:t>
                </a:r>
                <a:r>
                  <a:rPr lang="en-US" sz="2000" dirty="0">
                    <a:solidFill>
                      <a:srgbClr val="000000"/>
                    </a:solidFill>
                  </a:rPr>
                  <a:t>– Use pie charts or bar charts </a:t>
                </a:r>
              </a:p>
              <a:p>
                <a:pPr eaLnBrk="1" hangingPunct="1"/>
                <a:endParaRPr lang="en-US" sz="2000" dirty="0">
                  <a:solidFill>
                    <a:srgbClr val="79878B"/>
                  </a:solidFill>
                </a:endParaRPr>
              </a:p>
            </p:txBody>
          </p:sp>
        </mc:Choice>
        <mc:Fallback xmlns="">
          <p:sp>
            <p:nvSpPr>
              <p:cNvPr id="14339" name="Rectangle 3"/>
              <p:cNvSpPr txBox="1">
                <a:spLocks noRot="1" noChangeAspect="1" noMove="1" noResize="1" noEditPoints="1" noAdjustHandles="1" noChangeArrowheads="1" noChangeShapeType="1" noTextEdit="1"/>
              </p:cNvSpPr>
              <p:nvPr/>
            </p:nvSpPr>
            <p:spPr bwMode="auto">
              <a:xfrm>
                <a:off x="304800" y="1295400"/>
                <a:ext cx="8534400" cy="4495800"/>
              </a:xfrm>
              <a:prstGeom prst="rect">
                <a:avLst/>
              </a:prstGeom>
              <a:blipFill rotWithShape="1">
                <a:blip r:embed="rId3"/>
                <a:stretch>
                  <a:fillRect l="-1429" t="-13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905000" y="228600"/>
            <a:ext cx="6858000" cy="685800"/>
          </a:xfrm>
        </p:spPr>
        <p:txBody>
          <a:bodyPr/>
          <a:lstStyle/>
          <a:p>
            <a:pPr marL="342900" indent="-342900">
              <a:spcBef>
                <a:spcPct val="20000"/>
              </a:spcBef>
            </a:pPr>
            <a:r>
              <a:rPr lang="en-US" dirty="0"/>
              <a:t>Two Proportion</a:t>
            </a:r>
            <a:endParaRPr lang="en-US" dirty="0" smtClean="0"/>
          </a:p>
        </p:txBody>
      </p:sp>
      <p:sp>
        <p:nvSpPr>
          <p:cNvPr id="14339" name="Rectangle 3"/>
          <p:cNvSpPr txBox="1">
            <a:spLocks noChangeArrowheads="1"/>
          </p:cNvSpPr>
          <p:nvPr/>
        </p:nvSpPr>
        <p:spPr bwMode="auto">
          <a:xfrm>
            <a:off x="457200" y="1491673"/>
            <a:ext cx="800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800100" indent="-34290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0" indent="0" eaLnBrk="1" hangingPunct="1">
              <a:spcBef>
                <a:spcPct val="20000"/>
              </a:spcBef>
              <a:buClr>
                <a:srgbClr val="1C5696"/>
              </a:buClr>
              <a:buSzPct val="80000"/>
            </a:pPr>
            <a:r>
              <a:rPr lang="en-US" sz="5400" b="1" dirty="0" smtClean="0">
                <a:solidFill>
                  <a:srgbClr val="000000"/>
                </a:solidFill>
              </a:rPr>
              <a:t>Review</a:t>
            </a:r>
          </a:p>
          <a:p>
            <a:pPr marL="0" lvl="0" indent="0" eaLnBrk="1" hangingPunct="1">
              <a:spcBef>
                <a:spcPct val="20000"/>
              </a:spcBef>
              <a:buClr>
                <a:srgbClr val="1C5696"/>
              </a:buClr>
              <a:buSzPct val="80000"/>
            </a:pPr>
            <a:r>
              <a:rPr lang="en-US" sz="5400" b="1" dirty="0" smtClean="0">
                <a:solidFill>
                  <a:srgbClr val="000000"/>
                </a:solidFill>
              </a:rPr>
              <a:t>Confidence Intervals </a:t>
            </a:r>
            <a:endParaRPr lang="en-US" sz="5400" b="1" dirty="0">
              <a:solidFill>
                <a:srgbClr val="000000"/>
              </a:solidFill>
            </a:endParaRPr>
          </a:p>
          <a:p>
            <a:pPr>
              <a:spcBef>
                <a:spcPct val="20000"/>
              </a:spcBef>
              <a:buClr>
                <a:srgbClr val="1C5696"/>
              </a:buClr>
              <a:buSzPct val="80000"/>
            </a:pPr>
            <a:r>
              <a:rPr lang="en-US" sz="5400" b="1" dirty="0" smtClean="0">
                <a:solidFill>
                  <a:srgbClr val="000000"/>
                </a:solidFill>
              </a:rPr>
              <a:t>Hypothesis Testing</a:t>
            </a:r>
          </a:p>
        </p:txBody>
      </p:sp>
      <p:sp>
        <p:nvSpPr>
          <p:cNvPr id="2" name="Rectangle 1"/>
          <p:cNvSpPr/>
          <p:nvPr/>
        </p:nvSpPr>
        <p:spPr bwMode="auto">
          <a:xfrm>
            <a:off x="457200" y="1549400"/>
            <a:ext cx="6858000" cy="812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smtClean="0">
              <a:solidFill>
                <a:prstClr val="black"/>
              </a:solidFill>
              <a:latin typeface="Arial" charset="0"/>
              <a:ea typeface="ＭＳ Ｐゴシック" pitchFamily="1" charset="-128"/>
            </a:endParaRPr>
          </a:p>
        </p:txBody>
      </p:sp>
    </p:spTree>
    <p:extLst>
      <p:ext uri="{BB962C8B-B14F-4D97-AF65-F5344CB8AC3E}">
        <p14:creationId xmlns:p14="http://schemas.microsoft.com/office/powerpoint/2010/main" val="2693943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marL="342900" indent="-342900">
              <a:spcBef>
                <a:spcPct val="20000"/>
              </a:spcBef>
            </a:pPr>
            <a:r>
              <a:rPr lang="en-US" smtClean="0"/>
              <a:t>Parameter and Statistic</a:t>
            </a:r>
          </a:p>
        </p:txBody>
      </p:sp>
      <mc:AlternateContent xmlns:mc="http://schemas.openxmlformats.org/markup-compatibility/2006" xmlns:a14="http://schemas.microsoft.com/office/drawing/2010/main">
        <mc:Choice Requires="a14">
          <p:sp>
            <p:nvSpPr>
              <p:cNvPr id="5123" name="Rectangle 3"/>
              <p:cNvSpPr txBox="1">
                <a:spLocks noChangeArrowheads="1"/>
              </p:cNvSpPr>
              <p:nvPr/>
            </p:nvSpPr>
            <p:spPr bwMode="auto">
              <a:xfrm>
                <a:off x="838200" y="1295400"/>
                <a:ext cx="7467600" cy="1447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1C5696"/>
                  </a:buClr>
                  <a:buSzPct val="80000"/>
                  <a:buFont typeface="Arial" pitchFamily="34" charset="0"/>
                  <a:buChar char="•"/>
                </a:pPr>
                <a:r>
                  <a:rPr lang="en-US" sz="2800" dirty="0" smtClean="0"/>
                  <a:t>A parameter is a measure of the population that is typically unknown but we would like to estimate. -&gt; µ and now </a:t>
                </a:r>
                <a:r>
                  <a:rPr lang="en-US" sz="2800" b="1" dirty="0"/>
                  <a:t>p</a:t>
                </a:r>
              </a:p>
              <a:p>
                <a:pPr>
                  <a:spcBef>
                    <a:spcPct val="20000"/>
                  </a:spcBef>
                  <a:buClr>
                    <a:srgbClr val="1C5696"/>
                  </a:buClr>
                  <a:buSzPct val="80000"/>
                  <a:buFont typeface="Arial" pitchFamily="34" charset="0"/>
                  <a:buChar char="•"/>
                </a:pPr>
                <a:r>
                  <a:rPr lang="en-US" sz="2800" dirty="0"/>
                  <a:t>A statistic is a measure from a sample.  The statistic is used to measure the unknown parameter. </a:t>
                </a:r>
                <a:r>
                  <a:rPr lang="en-US" sz="2800" dirty="0" smtClean="0"/>
                  <a:t>-&gt;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oMath>
                </a14:m>
                <a:r>
                  <a:rPr lang="en-US" sz="2800" dirty="0" smtClean="0"/>
                  <a:t> and now </a:t>
                </a:r>
                <a14:m>
                  <m:oMath xmlns:m="http://schemas.openxmlformats.org/officeDocument/2006/math">
                    <m:acc>
                      <m:accPr>
                        <m:chr m:val="̂"/>
                        <m:ctrlPr>
                          <a:rPr lang="en-US" sz="2800" i="1" smtClean="0">
                            <a:latin typeface="Cambria Math"/>
                          </a:rPr>
                        </m:ctrlPr>
                      </m:accPr>
                      <m:e>
                        <m:r>
                          <a:rPr lang="en-US" sz="2800" b="0" i="1" smtClean="0">
                            <a:latin typeface="Cambria Math"/>
                          </a:rPr>
                          <m:t>𝑝</m:t>
                        </m:r>
                      </m:e>
                    </m:acc>
                  </m:oMath>
                </a14:m>
                <a:r>
                  <a:rPr lang="en-US" sz="2800" dirty="0" smtClean="0"/>
                  <a:t> </a:t>
                </a:r>
                <a:endParaRPr lang="en-US" sz="2800" dirty="0"/>
              </a:p>
              <a:p>
                <a:pPr>
                  <a:spcBef>
                    <a:spcPct val="20000"/>
                  </a:spcBef>
                  <a:buClr>
                    <a:srgbClr val="1C5696"/>
                  </a:buClr>
                  <a:buSzPct val="80000"/>
                  <a:buFont typeface="Arial" pitchFamily="34" charset="0"/>
                  <a:buChar char="•"/>
                </a:pP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oMath>
                </a14:m>
                <a:r>
                  <a:rPr lang="en-US" sz="2800" dirty="0"/>
                  <a:t> estimates µ (mean)</a:t>
                </a:r>
              </a:p>
              <a:p>
                <a:pPr>
                  <a:spcBef>
                    <a:spcPct val="20000"/>
                  </a:spcBef>
                  <a:buClr>
                    <a:srgbClr val="1C5696"/>
                  </a:buClr>
                  <a:buSzPct val="80000"/>
                  <a:buFont typeface="Arial" pitchFamily="34" charset="0"/>
                  <a:buChar char="•"/>
                </a:pPr>
                <a14:m>
                  <m:oMath xmlns:m="http://schemas.openxmlformats.org/officeDocument/2006/math">
                    <m:acc>
                      <m:accPr>
                        <m:chr m:val="̂"/>
                        <m:ctrlPr>
                          <a:rPr lang="en-US" sz="2800" i="1" smtClean="0">
                            <a:latin typeface="Cambria Math"/>
                          </a:rPr>
                        </m:ctrlPr>
                      </m:accPr>
                      <m:e>
                        <m:r>
                          <a:rPr lang="en-US" sz="2800" b="0" i="1" smtClean="0">
                            <a:latin typeface="Cambria Math"/>
                          </a:rPr>
                          <m:t>𝑝</m:t>
                        </m:r>
                      </m:e>
                    </m:acc>
                  </m:oMath>
                </a14:m>
                <a:r>
                  <a:rPr lang="en-US" sz="2800" dirty="0" smtClean="0"/>
                  <a:t> estimates </a:t>
                </a:r>
                <a:r>
                  <a:rPr lang="en-US" sz="2800" dirty="0"/>
                  <a:t>p (proportion</a:t>
                </a:r>
                <a:r>
                  <a:rPr lang="en-US" sz="2800" dirty="0" smtClean="0"/>
                  <a:t>)</a:t>
                </a:r>
                <a:endParaRPr lang="en-US" sz="2800" dirty="0"/>
              </a:p>
            </p:txBody>
          </p:sp>
        </mc:Choice>
        <mc:Fallback xmlns="">
          <p:sp>
            <p:nvSpPr>
              <p:cNvPr id="5123" name="Rectangle 3"/>
              <p:cNvSpPr txBox="1">
                <a:spLocks noRot="1" noChangeAspect="1" noMove="1" noResize="1" noEditPoints="1" noAdjustHandles="1" noChangeArrowheads="1" noChangeShapeType="1" noTextEdit="1"/>
              </p:cNvSpPr>
              <p:nvPr/>
            </p:nvSpPr>
            <p:spPr bwMode="auto">
              <a:xfrm>
                <a:off x="838200" y="1295400"/>
                <a:ext cx="7467600" cy="1447800"/>
              </a:xfrm>
              <a:prstGeom prst="rect">
                <a:avLst/>
              </a:prstGeom>
              <a:blipFill rotWithShape="1">
                <a:blip r:embed="rId3"/>
                <a:stretch>
                  <a:fillRect l="-980" t="-4219" r="-2367" b="-1717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marL="342900" indent="-342900">
              <a:spcBef>
                <a:spcPct val="20000"/>
              </a:spcBef>
            </a:pPr>
            <a:r>
              <a:rPr lang="en-US" dirty="0" smtClean="0"/>
              <a:t>The different p’s</a:t>
            </a:r>
          </a:p>
        </p:txBody>
      </p:sp>
      <mc:AlternateContent xmlns:mc="http://schemas.openxmlformats.org/markup-compatibility/2006" xmlns:a14="http://schemas.microsoft.com/office/drawing/2010/main">
        <mc:Choice Requires="a14">
          <p:sp>
            <p:nvSpPr>
              <p:cNvPr id="5123" name="Rectangle 3"/>
              <p:cNvSpPr txBox="1">
                <a:spLocks noChangeArrowheads="1"/>
              </p:cNvSpPr>
              <p:nvPr/>
            </p:nvSpPr>
            <p:spPr bwMode="auto">
              <a:xfrm>
                <a:off x="838200" y="1295400"/>
                <a:ext cx="7467600" cy="1447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1C5696"/>
                  </a:buClr>
                  <a:buSzPct val="80000"/>
                  <a:buFont typeface="Arial" pitchFamily="34" charset="0"/>
                  <a:buChar char="•"/>
                </a:pPr>
                <a14:m>
                  <m:oMath xmlns:m="http://schemas.openxmlformats.org/officeDocument/2006/math">
                    <m:acc>
                      <m:accPr>
                        <m:chr m:val="̂"/>
                        <m:ctrlPr>
                          <a:rPr lang="en-US" sz="2800" i="1" smtClean="0">
                            <a:latin typeface="Cambria Math"/>
                          </a:rPr>
                        </m:ctrlPr>
                      </m:accPr>
                      <m:e>
                        <m:r>
                          <a:rPr lang="en-US" sz="2800" b="0" i="1" smtClean="0">
                            <a:latin typeface="Cambria Math"/>
                          </a:rPr>
                          <m:t>𝑝</m:t>
                        </m:r>
                      </m:e>
                    </m:acc>
                  </m:oMath>
                </a14:m>
                <a:r>
                  <a:rPr lang="en-US" sz="2800" dirty="0" smtClean="0"/>
                  <a:t> is the sample proportion</a:t>
                </a:r>
              </a:p>
              <a:p>
                <a:pPr>
                  <a:spcBef>
                    <a:spcPct val="20000"/>
                  </a:spcBef>
                  <a:buClr>
                    <a:srgbClr val="1C5696"/>
                  </a:buClr>
                  <a:buSzPct val="80000"/>
                  <a:buFont typeface="Arial" pitchFamily="34" charset="0"/>
                  <a:buChar char="•"/>
                </a:pPr>
                <a14:m>
                  <m:oMath xmlns:m="http://schemas.openxmlformats.org/officeDocument/2006/math">
                    <m:r>
                      <a:rPr lang="en-US" sz="2800" b="0" i="1" smtClean="0">
                        <a:latin typeface="Cambria Math"/>
                      </a:rPr>
                      <m:t>𝑝</m:t>
                    </m:r>
                  </m:oMath>
                </a14:m>
                <a:r>
                  <a:rPr lang="en-US" sz="2800" dirty="0" smtClean="0"/>
                  <a:t> is the population proportion</a:t>
                </a:r>
              </a:p>
              <a:p>
                <a:pPr>
                  <a:spcBef>
                    <a:spcPct val="20000"/>
                  </a:spcBef>
                  <a:buClr>
                    <a:srgbClr val="1C5696"/>
                  </a:buClr>
                  <a:buSzPct val="80000"/>
                  <a:buFont typeface="Arial" pitchFamily="34" charset="0"/>
                  <a:buChar char="•"/>
                </a:pPr>
                <a14:m>
                  <m:oMath xmlns:m="http://schemas.openxmlformats.org/officeDocument/2006/math">
                    <m:sSub>
                      <m:sSubPr>
                        <m:ctrlPr>
                          <a:rPr lang="en-US" sz="2800" i="1" smtClean="0">
                            <a:latin typeface="Cambria Math"/>
                          </a:rPr>
                        </m:ctrlPr>
                      </m:sSubPr>
                      <m:e>
                        <m:r>
                          <a:rPr lang="en-US" sz="2800" b="0" i="1" smtClean="0">
                            <a:latin typeface="Cambria Math"/>
                          </a:rPr>
                          <m:t>𝑝</m:t>
                        </m:r>
                      </m:e>
                      <m:sub>
                        <m:r>
                          <a:rPr lang="en-US" sz="2800" b="0" i="1" smtClean="0">
                            <a:latin typeface="Cambria Math"/>
                          </a:rPr>
                          <m:t>𝑜</m:t>
                        </m:r>
                      </m:sub>
                    </m:sSub>
                  </m:oMath>
                </a14:m>
                <a:r>
                  <a:rPr lang="en-US" sz="2800" dirty="0"/>
                  <a:t> is the population </a:t>
                </a:r>
                <a:r>
                  <a:rPr lang="en-US" sz="2800" dirty="0" smtClean="0"/>
                  <a:t>proportion for the null  hypothesis</a:t>
                </a:r>
              </a:p>
            </p:txBody>
          </p:sp>
        </mc:Choice>
        <mc:Fallback xmlns="">
          <p:sp>
            <p:nvSpPr>
              <p:cNvPr id="5123" name="Rectangle 3"/>
              <p:cNvSpPr txBox="1">
                <a:spLocks noRot="1" noChangeAspect="1" noMove="1" noResize="1" noEditPoints="1" noAdjustHandles="1" noChangeArrowheads="1" noChangeShapeType="1" noTextEdit="1"/>
              </p:cNvSpPr>
              <p:nvPr/>
            </p:nvSpPr>
            <p:spPr bwMode="auto">
              <a:xfrm>
                <a:off x="838200" y="1295400"/>
                <a:ext cx="7467600" cy="1447800"/>
              </a:xfrm>
              <a:prstGeom prst="rect">
                <a:avLst/>
              </a:prstGeom>
              <a:blipFill rotWithShape="1">
                <a:blip r:embed="rId3"/>
                <a:stretch>
                  <a:fillRect t="-4219" b="-476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380391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lstStyle/>
          <a:p>
            <a:pPr marL="342900" indent="-342900">
              <a:spcBef>
                <a:spcPct val="20000"/>
              </a:spcBef>
            </a:pPr>
            <a:r>
              <a:rPr lang="en-US" smtClean="0"/>
              <a:t>Confidence Interval (Con’t)</a:t>
            </a:r>
          </a:p>
        </p:txBody>
      </p:sp>
      <mc:AlternateContent xmlns:mc="http://schemas.openxmlformats.org/markup-compatibility/2006" xmlns:a14="http://schemas.microsoft.com/office/drawing/2010/main">
        <mc:Choice Requires="a14">
          <p:sp>
            <p:nvSpPr>
              <p:cNvPr id="8195" name="Rectangle 3"/>
              <p:cNvSpPr txBox="1">
                <a:spLocks noChangeArrowheads="1"/>
              </p:cNvSpPr>
              <p:nvPr/>
            </p:nvSpPr>
            <p:spPr bwMode="auto">
              <a:xfrm>
                <a:off x="179388" y="1295400"/>
                <a:ext cx="8894762" cy="304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1C5696"/>
                  </a:buClr>
                  <a:buSzPct val="80000"/>
                  <a:buFont typeface="Arial" pitchFamily="34" charset="0"/>
                  <a:buChar char="•"/>
                </a:pPr>
                <a:r>
                  <a:rPr lang="en-US" sz="2400" dirty="0" smtClean="0"/>
                  <a:t>(1-</a:t>
                </a:r>
                <a:r>
                  <a:rPr lang="el-GR" sz="2400" dirty="0"/>
                  <a:t>α</a:t>
                </a:r>
                <a:r>
                  <a:rPr lang="en-US" sz="2400" dirty="0"/>
                  <a:t>) * 100% </a:t>
                </a:r>
                <a:r>
                  <a:rPr lang="en-US" sz="2400" dirty="0" smtClean="0"/>
                  <a:t>Confidence </a:t>
                </a:r>
                <a:r>
                  <a:rPr lang="en-US" sz="2400" dirty="0"/>
                  <a:t>Interval Formula</a:t>
                </a:r>
                <a:r>
                  <a:rPr lang="en-US" sz="2400" dirty="0" smtClean="0"/>
                  <a:t>:</a:t>
                </a:r>
              </a:p>
              <a:p>
                <a:pPr marL="0" indent="0">
                  <a:spcBef>
                    <a:spcPct val="20000"/>
                  </a:spcBef>
                  <a:buClr>
                    <a:srgbClr val="1C5696"/>
                  </a:buClr>
                  <a:buSzPct val="80000"/>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a:rPr>
                          </m:ctrlPr>
                        </m:accPr>
                        <m:e>
                          <m:r>
                            <a:rPr lang="en-US" sz="2400" b="0" i="1" smtClean="0">
                              <a:latin typeface="Cambria Math"/>
                            </a:rPr>
                            <m:t>𝑝</m:t>
                          </m:r>
                        </m:e>
                      </m:acc>
                      <m:r>
                        <a:rPr lang="en-US" sz="2400" i="1" smtClean="0">
                          <a:latin typeface="Cambria Math"/>
                          <a:ea typeface="Cambria Math"/>
                        </a:rPr>
                        <m:t>±</m:t>
                      </m:r>
                      <m:sSup>
                        <m:sSupPr>
                          <m:ctrlPr>
                            <a:rPr lang="en-US" sz="2400" i="1" smtClean="0">
                              <a:latin typeface="Cambria Math"/>
                              <a:ea typeface="Cambria Math"/>
                            </a:rPr>
                          </m:ctrlPr>
                        </m:sSupPr>
                        <m:e>
                          <m:r>
                            <a:rPr lang="en-US" sz="2400" b="0" i="1" smtClean="0">
                              <a:latin typeface="Cambria Math"/>
                              <a:ea typeface="Cambria Math"/>
                            </a:rPr>
                            <m:t>𝑧</m:t>
                          </m:r>
                        </m:e>
                        <m:sup>
                          <m:r>
                            <a:rPr lang="en-US" sz="2400" b="0" i="1" smtClean="0">
                              <a:latin typeface="Cambria Math"/>
                              <a:ea typeface="Cambria Math"/>
                            </a:rPr>
                            <m:t>∗</m:t>
                          </m:r>
                        </m:sup>
                      </m:sSup>
                      <m:rad>
                        <m:radPr>
                          <m:degHide m:val="on"/>
                          <m:ctrlPr>
                            <a:rPr lang="en-US" sz="2400" i="1" smtClean="0">
                              <a:latin typeface="Cambria Math"/>
                              <a:ea typeface="Cambria Math"/>
                            </a:rPr>
                          </m:ctrlPr>
                        </m:radPr>
                        <m:deg/>
                        <m:e>
                          <m:f>
                            <m:fPr>
                              <m:ctrlPr>
                                <a:rPr lang="en-US" sz="2400" i="1" smtClean="0">
                                  <a:latin typeface="Cambria Math"/>
                                  <a:ea typeface="Cambria Math"/>
                                </a:rPr>
                              </m:ctrlPr>
                            </m:fPr>
                            <m:num>
                              <m:acc>
                                <m:accPr>
                                  <m:chr m:val="̂"/>
                                  <m:ctrlPr>
                                    <a:rPr lang="en-US" sz="2400" i="1">
                                      <a:latin typeface="Cambria Math"/>
                                    </a:rPr>
                                  </m:ctrlPr>
                                </m:accPr>
                                <m:e>
                                  <m:r>
                                    <a:rPr lang="en-US" sz="2400" i="1">
                                      <a:latin typeface="Cambria Math"/>
                                    </a:rPr>
                                    <m:t>𝑝</m:t>
                                  </m:r>
                                </m:e>
                              </m:acc>
                              <m:r>
                                <a:rPr lang="en-US" sz="2400" b="0" i="1" smtClean="0">
                                  <a:latin typeface="Cambria Math"/>
                                </a:rPr>
                                <m:t>(1−</m:t>
                              </m:r>
                              <m:acc>
                                <m:accPr>
                                  <m:chr m:val="̂"/>
                                  <m:ctrlPr>
                                    <a:rPr lang="en-US" sz="2400" i="1">
                                      <a:latin typeface="Cambria Math"/>
                                    </a:rPr>
                                  </m:ctrlPr>
                                </m:accPr>
                                <m:e>
                                  <m:r>
                                    <a:rPr lang="en-US" sz="2400" i="1">
                                      <a:latin typeface="Cambria Math"/>
                                    </a:rPr>
                                    <m:t>𝑝</m:t>
                                  </m:r>
                                </m:e>
                              </m:acc>
                              <m:r>
                                <a:rPr lang="en-US" sz="2400" b="0" i="1" smtClean="0">
                                  <a:latin typeface="Cambria Math"/>
                                </a:rPr>
                                <m:t>)</m:t>
                              </m:r>
                            </m:num>
                            <m:den>
                              <m:r>
                                <a:rPr lang="en-US" sz="2400" b="0" i="1" smtClean="0">
                                  <a:latin typeface="Cambria Math"/>
                                  <a:ea typeface="Cambria Math"/>
                                </a:rPr>
                                <m:t>𝑛</m:t>
                              </m:r>
                            </m:den>
                          </m:f>
                        </m:e>
                      </m:rad>
                    </m:oMath>
                  </m:oMathPara>
                </a14:m>
                <a:endParaRPr lang="en-US" sz="2400" dirty="0" smtClean="0">
                  <a:ea typeface="Cambria Math"/>
                </a:endParaRPr>
              </a:p>
              <a:p>
                <a:pPr marL="0" indent="0">
                  <a:spcBef>
                    <a:spcPct val="20000"/>
                  </a:spcBef>
                  <a:buClr>
                    <a:srgbClr val="1C5696"/>
                  </a:buClr>
                  <a:buSzPct val="80000"/>
                </a:pPr>
                <a:r>
                  <a:rPr lang="en-US" sz="2400" dirty="0" smtClean="0"/>
                  <a:t>where</a:t>
                </a:r>
                <a:endParaRPr lang="en-US" sz="2400" dirty="0"/>
              </a:p>
              <a:p>
                <a:pPr>
                  <a:spcBef>
                    <a:spcPct val="20000"/>
                  </a:spcBef>
                  <a:buClr>
                    <a:srgbClr val="1C5696"/>
                  </a:buClr>
                  <a:buSzPct val="80000"/>
                  <a:buFont typeface="Arial" pitchFamily="34" charset="0"/>
                  <a:buChar char="•"/>
                </a:pPr>
                <a14:m>
                  <m:oMath xmlns:m="http://schemas.openxmlformats.org/officeDocument/2006/math">
                    <m:acc>
                      <m:accPr>
                        <m:chr m:val="̂"/>
                        <m:ctrlPr>
                          <a:rPr lang="en-US" sz="2400" i="1">
                            <a:latin typeface="Cambria Math"/>
                          </a:rPr>
                        </m:ctrlPr>
                      </m:accPr>
                      <m:e>
                        <m:r>
                          <a:rPr lang="en-US" sz="2400" i="1">
                            <a:latin typeface="Cambria Math"/>
                          </a:rPr>
                          <m:t>𝑝</m:t>
                        </m:r>
                      </m:e>
                    </m:acc>
                  </m:oMath>
                </a14:m>
                <a:r>
                  <a:rPr lang="en-US" sz="2400" dirty="0" smtClean="0"/>
                  <a:t>(p-hat) =  </a:t>
                </a:r>
                <a14:m>
                  <m:oMath xmlns:m="http://schemas.openxmlformats.org/officeDocument/2006/math">
                    <m:f>
                      <m:fPr>
                        <m:ctrlPr>
                          <a:rPr lang="en-US" sz="2400" i="1" smtClean="0">
                            <a:latin typeface="Cambria Math"/>
                          </a:rPr>
                        </m:ctrlPr>
                      </m:fPr>
                      <m:num>
                        <m:r>
                          <a:rPr lang="en-US" sz="2400" b="0" i="1" smtClean="0">
                            <a:latin typeface="Cambria Math"/>
                          </a:rPr>
                          <m:t>𝑥</m:t>
                        </m:r>
                      </m:num>
                      <m:den>
                        <m:r>
                          <a:rPr lang="en-US" sz="2400" b="0" i="1" smtClean="0">
                            <a:latin typeface="Cambria Math"/>
                          </a:rPr>
                          <m:t>𝑛</m:t>
                        </m:r>
                      </m:den>
                    </m:f>
                  </m:oMath>
                </a14:m>
                <a:endParaRPr lang="en-US" sz="2400" dirty="0" smtClean="0"/>
              </a:p>
              <a:p>
                <a:pPr>
                  <a:spcBef>
                    <a:spcPct val="20000"/>
                  </a:spcBef>
                  <a:buClr>
                    <a:srgbClr val="1C5696"/>
                  </a:buClr>
                  <a:buSzPct val="80000"/>
                  <a:buFont typeface="Arial" pitchFamily="34" charset="0"/>
                  <a:buChar char="•"/>
                </a:pPr>
                <a:r>
                  <a:rPr lang="en-US" sz="2400" dirty="0" smtClean="0"/>
                  <a:t>z</a:t>
                </a:r>
                <a:r>
                  <a:rPr lang="en-US" sz="2400" dirty="0"/>
                  <a:t>* = Critical </a:t>
                </a:r>
                <a:r>
                  <a:rPr lang="en-US" sz="2400" dirty="0" smtClean="0"/>
                  <a:t>Value</a:t>
                </a:r>
                <a:endParaRPr lang="en-US" sz="2400" dirty="0"/>
              </a:p>
              <a:p>
                <a:pPr>
                  <a:spcBef>
                    <a:spcPct val="20000"/>
                  </a:spcBef>
                  <a:buClr>
                    <a:srgbClr val="1C5696"/>
                  </a:buClr>
                  <a:buSzPct val="80000"/>
                  <a:buFont typeface="Arial" pitchFamily="34" charset="0"/>
                  <a:buChar char="•"/>
                </a:pPr>
                <a:r>
                  <a:rPr lang="en-US" sz="2400" dirty="0"/>
                  <a:t>n = Sample Size</a:t>
                </a:r>
              </a:p>
              <a:p>
                <a:pPr>
                  <a:spcBef>
                    <a:spcPct val="20000"/>
                  </a:spcBef>
                  <a:buClr>
                    <a:srgbClr val="1C5696"/>
                  </a:buClr>
                  <a:buSzPct val="80000"/>
                  <a:buFont typeface="Arial" pitchFamily="34" charset="0"/>
                  <a:buChar char="•"/>
                </a:pPr>
                <a:r>
                  <a:rPr lang="en-US" sz="2400" dirty="0"/>
                  <a:t>Everything to the right of  ± is the Margin of </a:t>
                </a:r>
                <a:r>
                  <a:rPr lang="en-US" sz="2400" dirty="0" smtClean="0"/>
                  <a:t>Error</a:t>
                </a:r>
              </a:p>
              <a:p>
                <a:pPr>
                  <a:spcBef>
                    <a:spcPct val="20000"/>
                  </a:spcBef>
                  <a:buClr>
                    <a:srgbClr val="1C5696"/>
                  </a:buClr>
                  <a:buSzPct val="80000"/>
                  <a:buFont typeface="Arial" pitchFamily="34" charset="0"/>
                  <a:buChar char="•"/>
                </a:pPr>
                <a:r>
                  <a:rPr lang="en-US" sz="2400" dirty="0" smtClean="0"/>
                  <a:t>The requirements for this confidence interval are:</a:t>
                </a:r>
                <a:r>
                  <a:rPr lang="en-US" sz="2400" dirty="0"/>
                  <a:t> </a:t>
                </a:r>
                <a14:m>
                  <m:oMath xmlns:m="http://schemas.openxmlformats.org/officeDocument/2006/math">
                    <m:r>
                      <a:rPr lang="en-US" sz="2400" i="1">
                        <a:latin typeface="Cambria Math"/>
                      </a:rPr>
                      <m:t>𝑛</m:t>
                    </m:r>
                    <m:acc>
                      <m:accPr>
                        <m:chr m:val="̂"/>
                        <m:ctrlPr>
                          <a:rPr lang="en-US" sz="2400" i="1">
                            <a:latin typeface="Cambria Math"/>
                          </a:rPr>
                        </m:ctrlPr>
                      </m:accPr>
                      <m:e>
                        <m:r>
                          <a:rPr lang="en-US" sz="2400" i="1">
                            <a:latin typeface="Cambria Math"/>
                          </a:rPr>
                          <m:t>𝑝</m:t>
                        </m:r>
                      </m:e>
                    </m:acc>
                    <m:r>
                      <a:rPr lang="en-US" sz="2400" i="1">
                        <a:latin typeface="Cambria Math"/>
                      </a:rPr>
                      <m:t>≥10</m:t>
                    </m:r>
                  </m:oMath>
                </a14:m>
                <a:r>
                  <a:rPr lang="en-US" sz="2400" dirty="0"/>
                  <a:t> and </a:t>
                </a:r>
                <a14:m>
                  <m:oMath xmlns:m="http://schemas.openxmlformats.org/officeDocument/2006/math">
                    <m:r>
                      <a:rPr lang="en-US" sz="2400" i="1">
                        <a:latin typeface="Cambria Math"/>
                      </a:rPr>
                      <m:t>𝑛</m:t>
                    </m:r>
                    <m:r>
                      <a:rPr lang="en-US" sz="2400" i="1">
                        <a:latin typeface="Cambria Math"/>
                      </a:rPr>
                      <m:t>(1−</m:t>
                    </m:r>
                    <m:acc>
                      <m:accPr>
                        <m:chr m:val="̂"/>
                        <m:ctrlPr>
                          <a:rPr lang="en-US" sz="2400" i="1">
                            <a:latin typeface="Cambria Math"/>
                          </a:rPr>
                        </m:ctrlPr>
                      </m:accPr>
                      <m:e>
                        <m:r>
                          <a:rPr lang="en-US" sz="2400" i="1">
                            <a:latin typeface="Cambria Math"/>
                          </a:rPr>
                          <m:t>𝑝</m:t>
                        </m:r>
                      </m:e>
                    </m:acc>
                    <m:r>
                      <a:rPr lang="en-US" sz="2400" i="1">
                        <a:latin typeface="Cambria Math"/>
                      </a:rPr>
                      <m:t>)≥10</m:t>
                    </m:r>
                  </m:oMath>
                </a14:m>
                <a:endParaRPr lang="en-US" sz="2400" dirty="0" smtClean="0"/>
              </a:p>
            </p:txBody>
          </p:sp>
        </mc:Choice>
        <mc:Fallback xmlns="">
          <p:sp>
            <p:nvSpPr>
              <p:cNvPr id="8195" name="Rectangle 3"/>
              <p:cNvSpPr txBox="1">
                <a:spLocks noRot="1" noChangeAspect="1" noMove="1" noResize="1" noEditPoints="1" noAdjustHandles="1" noChangeArrowheads="1" noChangeShapeType="1" noTextEdit="1"/>
              </p:cNvSpPr>
              <p:nvPr/>
            </p:nvSpPr>
            <p:spPr bwMode="auto">
              <a:xfrm>
                <a:off x="179388" y="1295400"/>
                <a:ext cx="8894762" cy="3048000"/>
              </a:xfrm>
              <a:prstGeom prst="rect">
                <a:avLst/>
              </a:prstGeom>
              <a:blipFill rotWithShape="1">
                <a:blip r:embed="rId3"/>
                <a:stretch>
                  <a:fillRect l="-1027" t="-1400" b="-582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8205" name="Straight Arrow Connector 15"/>
          <p:cNvCxnSpPr>
            <a:cxnSpLocks noChangeShapeType="1"/>
          </p:cNvCxnSpPr>
          <p:nvPr/>
        </p:nvCxnSpPr>
        <p:spPr bwMode="auto">
          <a:xfrm flipH="1">
            <a:off x="3048000" y="3505200"/>
            <a:ext cx="2971800" cy="511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820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6150" y="3059113"/>
            <a:ext cx="30480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883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lstStyle/>
          <a:p>
            <a:pPr eaLnBrk="1" hangingPunct="1"/>
            <a:r>
              <a:rPr lang="en-US" smtClean="0"/>
              <a:t>Steps to Hypothesis Testing</a:t>
            </a:r>
          </a:p>
        </p:txBody>
      </p:sp>
      <mc:AlternateContent xmlns:mc="http://schemas.openxmlformats.org/markup-compatibility/2006" xmlns:a14="http://schemas.microsoft.com/office/drawing/2010/main">
        <mc:Choice Requires="a14">
          <p:sp>
            <p:nvSpPr>
              <p:cNvPr id="13315" name="Rectangle 3"/>
              <p:cNvSpPr txBox="1">
                <a:spLocks noChangeArrowheads="1"/>
              </p:cNvSpPr>
              <p:nvPr/>
            </p:nvSpPr>
            <p:spPr bwMode="auto">
              <a:xfrm>
                <a:off x="0" y="1295400"/>
                <a:ext cx="8991600" cy="4343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457200" indent="-457200" eaLnBrk="0" hangingPunct="0">
                  <a:defRPr>
                    <a:solidFill>
                      <a:schemeClr val="tx1"/>
                    </a:solidFill>
                    <a:latin typeface="Arial" pitchFamily="34" charset="0"/>
                    <a:ea typeface="ＭＳ Ｐゴシック" pitchFamily="34" charset="-128"/>
                  </a:defRPr>
                </a:lvl1pPr>
                <a:lvl2pPr marL="914400" indent="-45720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1C5696"/>
                  </a:buClr>
                  <a:buSzPct val="80000"/>
                  <a:buFont typeface="Arial" pitchFamily="34" charset="0"/>
                  <a:buAutoNum type="arabicPeriod"/>
                </a:pPr>
                <a:r>
                  <a:rPr lang="en-US" sz="2400" dirty="0" smtClean="0"/>
                  <a:t>State the null and alternative hypotheses</a:t>
                </a:r>
              </a:p>
              <a:p>
                <a:pPr>
                  <a:spcBef>
                    <a:spcPct val="20000"/>
                  </a:spcBef>
                  <a:buClr>
                    <a:srgbClr val="1C5696"/>
                  </a:buClr>
                  <a:buSzPct val="80000"/>
                  <a:buFont typeface="Arial" pitchFamily="34" charset="0"/>
                  <a:buChar char="•"/>
                </a:pPr>
                <a14:m>
                  <m:oMath xmlns:m="http://schemas.openxmlformats.org/officeDocument/2006/math">
                    <m:sSub>
                      <m:sSubPr>
                        <m:ctrlPr>
                          <a:rPr lang="en-US" sz="2000" i="1" dirty="0" smtClean="0">
                            <a:latin typeface="Cambria Math"/>
                          </a:rPr>
                        </m:ctrlPr>
                      </m:sSubPr>
                      <m:e>
                        <m:r>
                          <a:rPr lang="en-US" sz="2000" b="0" i="1" dirty="0" smtClean="0">
                            <a:latin typeface="Cambria Math"/>
                          </a:rPr>
                          <m:t>𝐻</m:t>
                        </m:r>
                      </m:e>
                      <m:sub>
                        <m:r>
                          <a:rPr lang="en-US" sz="2000" b="0" i="1" dirty="0" smtClean="0">
                            <a:latin typeface="Cambria Math"/>
                          </a:rPr>
                          <m:t>𝑜</m:t>
                        </m:r>
                      </m:sub>
                    </m:sSub>
                    <m:r>
                      <a:rPr lang="en-US" sz="2000" i="1" dirty="0" smtClean="0">
                        <a:latin typeface="Cambria Math"/>
                      </a:rPr>
                      <m:t>: </m:t>
                    </m:r>
                    <m:r>
                      <a:rPr lang="en-US" sz="2000" i="1" dirty="0" smtClean="0">
                        <a:latin typeface="Cambria Math"/>
                      </a:rPr>
                      <m:t>𝑝</m:t>
                    </m:r>
                    <m:r>
                      <a:rPr lang="en-US" sz="2000" i="1" dirty="0" smtClean="0">
                        <a:latin typeface="Cambria Math"/>
                      </a:rPr>
                      <m:t>=</m:t>
                    </m:r>
                    <m:r>
                      <a:rPr lang="en-US" sz="2000" i="1" dirty="0" smtClean="0">
                        <a:latin typeface="Cambria Math"/>
                      </a:rPr>
                      <m:t>𝑣𝑎𝑙𝑢𝑒</m:t>
                    </m:r>
                  </m:oMath>
                </a14:m>
                <a:r>
                  <a:rPr lang="en-US" sz="2000" i="1" dirty="0" smtClean="0"/>
                  <a:t>    </a:t>
                </a:r>
                <a14:m>
                  <m:oMath xmlns:m="http://schemas.openxmlformats.org/officeDocument/2006/math">
                    <m:sSub>
                      <m:sSubPr>
                        <m:ctrlPr>
                          <a:rPr lang="en-US" sz="2000" i="1" dirty="0">
                            <a:latin typeface="Cambria Math"/>
                          </a:rPr>
                        </m:ctrlPr>
                      </m:sSubPr>
                      <m:e>
                        <m:r>
                          <a:rPr lang="en-US" sz="2000" i="1" dirty="0">
                            <a:latin typeface="Cambria Math"/>
                          </a:rPr>
                          <m:t>𝐻</m:t>
                        </m:r>
                      </m:e>
                      <m:sub>
                        <m:r>
                          <a:rPr lang="en-US" sz="2000" b="0" i="1" dirty="0" smtClean="0">
                            <a:latin typeface="Cambria Math"/>
                          </a:rPr>
                          <m:t>𝑎</m:t>
                        </m:r>
                      </m:sub>
                    </m:sSub>
                    <m:r>
                      <a:rPr lang="en-US" sz="2000" i="1" dirty="0">
                        <a:latin typeface="Cambria Math"/>
                      </a:rPr>
                      <m:t>: </m:t>
                    </m:r>
                    <m:r>
                      <a:rPr lang="en-US" sz="2000" i="1" dirty="0">
                        <a:latin typeface="Cambria Math"/>
                      </a:rPr>
                      <m:t>𝑝</m:t>
                    </m:r>
                    <m:r>
                      <a:rPr lang="en-US" sz="2000" i="1" dirty="0" smtClean="0">
                        <a:latin typeface="Cambria Math"/>
                        <a:ea typeface="Cambria Math"/>
                      </a:rPr>
                      <m:t>≠</m:t>
                    </m:r>
                    <m:r>
                      <a:rPr lang="en-US" sz="2000" i="1" dirty="0">
                        <a:latin typeface="Cambria Math"/>
                      </a:rPr>
                      <m:t>𝑣𝑎𝑙𝑢𝑒</m:t>
                    </m:r>
                    <m:r>
                      <a:rPr lang="en-US" sz="2000" b="0" i="1" dirty="0" smtClean="0">
                        <a:latin typeface="Cambria Math"/>
                      </a:rPr>
                      <m:t> </m:t>
                    </m:r>
                    <m:r>
                      <a:rPr lang="en-US" sz="2000" b="0" i="1" dirty="0" smtClean="0">
                        <a:latin typeface="Cambria Math"/>
                      </a:rPr>
                      <m:t>𝑜𝑟</m:t>
                    </m:r>
                    <m:r>
                      <a:rPr lang="en-US" sz="2000" b="0" i="1" dirty="0" smtClean="0">
                        <a:latin typeface="Cambria Math"/>
                      </a:rPr>
                      <m:t>  </m:t>
                    </m:r>
                    <m:r>
                      <a:rPr lang="en-US" sz="2000" i="1" dirty="0">
                        <a:latin typeface="Cambria Math"/>
                      </a:rPr>
                      <m:t>𝑝</m:t>
                    </m:r>
                    <m:r>
                      <a:rPr lang="en-US" sz="2000" b="0" i="1" dirty="0" smtClean="0">
                        <a:latin typeface="Cambria Math"/>
                      </a:rPr>
                      <m:t>&gt;</m:t>
                    </m:r>
                    <m:r>
                      <a:rPr lang="en-US" sz="2000" i="1" dirty="0">
                        <a:latin typeface="Cambria Math"/>
                      </a:rPr>
                      <m:t>𝑣𝑎𝑙𝑢𝑒</m:t>
                    </m:r>
                  </m:oMath>
                </a14:m>
                <a:r>
                  <a:rPr lang="en-US" sz="2000" i="1" dirty="0" smtClean="0"/>
                  <a:t> </a:t>
                </a:r>
                <a14:m>
                  <m:oMath xmlns:m="http://schemas.openxmlformats.org/officeDocument/2006/math">
                    <m:r>
                      <a:rPr lang="en-US" sz="2000" b="0" i="1" dirty="0" smtClean="0">
                        <a:latin typeface="Cambria Math"/>
                      </a:rPr>
                      <m:t>𝑜𝑟</m:t>
                    </m:r>
                    <m:r>
                      <a:rPr lang="en-US" sz="2000" b="0" i="1" dirty="0" smtClean="0">
                        <a:latin typeface="Cambria Math"/>
                      </a:rPr>
                      <m:t> </m:t>
                    </m:r>
                    <m:r>
                      <a:rPr lang="en-US" sz="2000" i="1" dirty="0">
                        <a:latin typeface="Cambria Math"/>
                      </a:rPr>
                      <m:t>𝑝</m:t>
                    </m:r>
                    <m:r>
                      <a:rPr lang="en-US" sz="2000" b="0" i="1" dirty="0" smtClean="0">
                        <a:latin typeface="Cambria Math"/>
                      </a:rPr>
                      <m:t>&lt;</m:t>
                    </m:r>
                    <m:r>
                      <a:rPr lang="en-US" sz="2000" i="1" dirty="0">
                        <a:latin typeface="Cambria Math"/>
                      </a:rPr>
                      <m:t>𝑣𝑎𝑙𝑢𝑒</m:t>
                    </m:r>
                  </m:oMath>
                </a14:m>
                <a:endParaRPr lang="en-US" sz="2000" i="1" dirty="0"/>
              </a:p>
              <a:p>
                <a:pPr>
                  <a:spcBef>
                    <a:spcPct val="20000"/>
                  </a:spcBef>
                  <a:buClr>
                    <a:srgbClr val="1C5696"/>
                  </a:buClr>
                  <a:buSzPct val="80000"/>
                  <a:buFont typeface="Arial" pitchFamily="34" charset="0"/>
                  <a:buChar char="•"/>
                </a:pPr>
                <a:endParaRPr lang="en-US" sz="2000" i="1" dirty="0"/>
              </a:p>
              <a:p>
                <a:pPr>
                  <a:spcBef>
                    <a:spcPct val="20000"/>
                  </a:spcBef>
                  <a:buClr>
                    <a:srgbClr val="1C5696"/>
                  </a:buClr>
                  <a:buSzPct val="80000"/>
                  <a:buFont typeface="Arial" pitchFamily="34" charset="0"/>
                  <a:buAutoNum type="arabicPeriod" startAt="2"/>
                </a:pPr>
                <a:r>
                  <a:rPr lang="en-US" sz="2400" dirty="0" smtClean="0"/>
                  <a:t>Compute </a:t>
                </a:r>
                <a:r>
                  <a:rPr lang="en-US" sz="2400" dirty="0"/>
                  <a:t>the Test Statistic: </a:t>
                </a:r>
              </a:p>
              <a:p>
                <a:pPr>
                  <a:spcBef>
                    <a:spcPct val="20000"/>
                  </a:spcBef>
                  <a:buClr>
                    <a:srgbClr val="1C5696"/>
                  </a:buClr>
                  <a:buSzPct val="80000"/>
                  <a:buFont typeface="Arial" pitchFamily="34" charset="0"/>
                  <a:buAutoNum type="arabicPeriod" startAt="2"/>
                </a:pPr>
                <a:r>
                  <a:rPr lang="en-US" sz="2400" dirty="0"/>
                  <a:t>Determine P-Value based on Test Statistic. </a:t>
                </a:r>
                <a:r>
                  <a:rPr lang="en-US" sz="2400" dirty="0" smtClean="0"/>
                  <a:t> Use the applet.  The Test Statistic and P-value will need to be illustrated in your work.</a:t>
                </a:r>
              </a:p>
              <a:p>
                <a:pPr>
                  <a:spcBef>
                    <a:spcPct val="20000"/>
                  </a:spcBef>
                  <a:buClr>
                    <a:srgbClr val="1C5696"/>
                  </a:buClr>
                  <a:buSzPct val="80000"/>
                  <a:buFont typeface="Arial" pitchFamily="34" charset="0"/>
                  <a:buAutoNum type="arabicPeriod" startAt="2"/>
                </a:pPr>
                <a:r>
                  <a:rPr lang="en-US" sz="2400" dirty="0" smtClean="0"/>
                  <a:t>Reject the Null Hypothesis if the P-value is less than the level of significance (</a:t>
                </a:r>
                <a:r>
                  <a:rPr lang="el-GR" sz="2400" dirty="0" smtClean="0"/>
                  <a:t>α</a:t>
                </a:r>
                <a:r>
                  <a:rPr lang="en-US" sz="2400" dirty="0" smtClean="0"/>
                  <a:t>), if not, then don’t reject.</a:t>
                </a:r>
              </a:p>
              <a:p>
                <a:pPr>
                  <a:spcBef>
                    <a:spcPct val="20000"/>
                  </a:spcBef>
                  <a:buClr>
                    <a:srgbClr val="1C5696"/>
                  </a:buClr>
                  <a:buSzPct val="80000"/>
                  <a:buFont typeface="Arial" pitchFamily="34" charset="0"/>
                  <a:buAutoNum type="arabicPeriod" startAt="2"/>
                </a:pPr>
                <a:r>
                  <a:rPr lang="en-US" sz="2400" dirty="0" smtClean="0"/>
                  <a:t>State </a:t>
                </a:r>
                <a:r>
                  <a:rPr lang="en-US" sz="2400" dirty="0"/>
                  <a:t>the conclusion (in layman’s terms)</a:t>
                </a:r>
              </a:p>
              <a:p>
                <a:pPr lvl="1">
                  <a:spcBef>
                    <a:spcPct val="20000"/>
                  </a:spcBef>
                  <a:buClr>
                    <a:srgbClr val="1C5696"/>
                  </a:buClr>
                  <a:buSzPct val="80000"/>
                  <a:buFont typeface="Arial" pitchFamily="34" charset="0"/>
                  <a:buAutoNum type="alphaLcPeriod"/>
                </a:pPr>
                <a:r>
                  <a:rPr lang="en-US" sz="1600" dirty="0"/>
                  <a:t>If Reject H</a:t>
                </a:r>
                <a:r>
                  <a:rPr lang="en-US" sz="1600" baseline="-25000" dirty="0"/>
                  <a:t>o</a:t>
                </a:r>
                <a:r>
                  <a:rPr lang="en-US" sz="1600" dirty="0"/>
                  <a:t> – We have sufficient evidence to say that “state H</a:t>
                </a:r>
                <a:r>
                  <a:rPr lang="en-US" sz="1600" baseline="-25000" dirty="0"/>
                  <a:t>a</a:t>
                </a:r>
                <a:r>
                  <a:rPr lang="en-US" sz="1600" dirty="0"/>
                  <a:t> in English”</a:t>
                </a:r>
              </a:p>
              <a:p>
                <a:pPr lvl="1">
                  <a:spcBef>
                    <a:spcPct val="20000"/>
                  </a:spcBef>
                  <a:buClr>
                    <a:srgbClr val="1C5696"/>
                  </a:buClr>
                  <a:buSzPct val="80000"/>
                  <a:buFont typeface="Arial" pitchFamily="34" charset="0"/>
                  <a:buAutoNum type="alphaLcPeriod"/>
                </a:pPr>
                <a:r>
                  <a:rPr lang="en-US" sz="1600" dirty="0"/>
                  <a:t>If Don’t Reject H</a:t>
                </a:r>
                <a:r>
                  <a:rPr lang="en-US" sz="1600" baseline="-25000" dirty="0"/>
                  <a:t>o</a:t>
                </a:r>
                <a:r>
                  <a:rPr lang="en-US" sz="1600" dirty="0"/>
                  <a:t> - We have insufficient evidence to say that “state H</a:t>
                </a:r>
                <a:r>
                  <a:rPr lang="en-US" sz="1600" baseline="-25000" dirty="0"/>
                  <a:t>a</a:t>
                </a:r>
                <a:r>
                  <a:rPr lang="en-US" sz="1600" dirty="0"/>
                  <a:t> in English”</a:t>
                </a:r>
              </a:p>
            </p:txBody>
          </p:sp>
        </mc:Choice>
        <mc:Fallback xmlns="">
          <p:sp>
            <p:nvSpPr>
              <p:cNvPr id="13315" name="Rectangle 3"/>
              <p:cNvSpPr txBox="1">
                <a:spLocks noRot="1" noChangeAspect="1" noMove="1" noResize="1" noEditPoints="1" noAdjustHandles="1" noChangeArrowheads="1" noChangeShapeType="1" noTextEdit="1"/>
              </p:cNvSpPr>
              <p:nvPr/>
            </p:nvSpPr>
            <p:spPr bwMode="auto">
              <a:xfrm>
                <a:off x="0" y="1295400"/>
                <a:ext cx="8991600" cy="4343400"/>
              </a:xfrm>
              <a:prstGeom prst="rect">
                <a:avLst/>
              </a:prstGeom>
              <a:blipFill rotWithShape="1">
                <a:blip r:embed="rId3"/>
                <a:stretch>
                  <a:fillRect l="-475" t="-983" r="-1085" b="-82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3316" name="Picture 2" descr="http://ebooks.bfwpub.com/pbs2e/figures/IL_499_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286000"/>
            <a:ext cx="13716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55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905000" y="228600"/>
            <a:ext cx="6858000" cy="685800"/>
          </a:xfrm>
        </p:spPr>
        <p:txBody>
          <a:bodyPr/>
          <a:lstStyle/>
          <a:p>
            <a:pPr marL="342900" indent="-342900">
              <a:spcBef>
                <a:spcPct val="20000"/>
              </a:spcBef>
            </a:pPr>
            <a:r>
              <a:rPr lang="en-US" dirty="0"/>
              <a:t>Two Proportion</a:t>
            </a:r>
            <a:endParaRPr lang="en-US" dirty="0" smtClean="0"/>
          </a:p>
        </p:txBody>
      </p:sp>
      <p:sp>
        <p:nvSpPr>
          <p:cNvPr id="14339" name="Rectangle 3"/>
          <p:cNvSpPr txBox="1">
            <a:spLocks noChangeArrowheads="1"/>
          </p:cNvSpPr>
          <p:nvPr/>
        </p:nvSpPr>
        <p:spPr bwMode="auto">
          <a:xfrm>
            <a:off x="457200" y="1491673"/>
            <a:ext cx="800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800100" indent="-34290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0" indent="0" eaLnBrk="1" hangingPunct="1">
              <a:spcBef>
                <a:spcPct val="20000"/>
              </a:spcBef>
              <a:buClr>
                <a:srgbClr val="1C5696"/>
              </a:buClr>
              <a:buSzPct val="80000"/>
            </a:pPr>
            <a:r>
              <a:rPr lang="en-US" sz="5400" b="1" dirty="0" smtClean="0">
                <a:solidFill>
                  <a:srgbClr val="000000"/>
                </a:solidFill>
              </a:rPr>
              <a:t>Review</a:t>
            </a:r>
          </a:p>
          <a:p>
            <a:pPr marL="0" lvl="0" indent="0" eaLnBrk="1" hangingPunct="1">
              <a:spcBef>
                <a:spcPct val="20000"/>
              </a:spcBef>
              <a:buClr>
                <a:srgbClr val="1C5696"/>
              </a:buClr>
              <a:buSzPct val="80000"/>
            </a:pPr>
            <a:r>
              <a:rPr lang="en-US" sz="5400" b="1" dirty="0" smtClean="0">
                <a:solidFill>
                  <a:srgbClr val="000000"/>
                </a:solidFill>
              </a:rPr>
              <a:t>Confidence Intervals </a:t>
            </a:r>
            <a:endParaRPr lang="en-US" sz="5400" b="1" dirty="0">
              <a:solidFill>
                <a:srgbClr val="000000"/>
              </a:solidFill>
            </a:endParaRPr>
          </a:p>
          <a:p>
            <a:pPr>
              <a:spcBef>
                <a:spcPct val="20000"/>
              </a:spcBef>
              <a:buClr>
                <a:srgbClr val="1C5696"/>
              </a:buClr>
              <a:buSzPct val="80000"/>
            </a:pPr>
            <a:r>
              <a:rPr lang="en-US" sz="5400" b="1" dirty="0" smtClean="0">
                <a:solidFill>
                  <a:srgbClr val="000000"/>
                </a:solidFill>
              </a:rPr>
              <a:t>Hypothesis Testing</a:t>
            </a:r>
          </a:p>
        </p:txBody>
      </p:sp>
      <p:sp>
        <p:nvSpPr>
          <p:cNvPr id="2" name="Rectangle 1"/>
          <p:cNvSpPr/>
          <p:nvPr/>
        </p:nvSpPr>
        <p:spPr bwMode="auto">
          <a:xfrm>
            <a:off x="457200" y="2583873"/>
            <a:ext cx="6858000" cy="812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smtClean="0">
              <a:solidFill>
                <a:prstClr val="black"/>
              </a:solidFill>
              <a:latin typeface="Arial" charset="0"/>
              <a:ea typeface="ＭＳ Ｐゴシック" pitchFamily="1" charset="-128"/>
            </a:endParaRPr>
          </a:p>
        </p:txBody>
      </p:sp>
    </p:spTree>
    <p:extLst>
      <p:ext uri="{BB962C8B-B14F-4D97-AF65-F5344CB8AC3E}">
        <p14:creationId xmlns:p14="http://schemas.microsoft.com/office/powerpoint/2010/main" val="2834819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lstStyle/>
          <a:p>
            <a:pPr marL="342900" indent="-342900">
              <a:spcBef>
                <a:spcPct val="20000"/>
              </a:spcBef>
            </a:pPr>
            <a:r>
              <a:rPr lang="en-US" smtClean="0"/>
              <a:t>Confidence Interval (Two Proportion)</a:t>
            </a:r>
          </a:p>
        </p:txBody>
      </p:sp>
      <mc:AlternateContent xmlns:mc="http://schemas.openxmlformats.org/markup-compatibility/2006" xmlns:a14="http://schemas.microsoft.com/office/drawing/2010/main">
        <mc:Choice Requires="a14">
          <p:sp>
            <p:nvSpPr>
              <p:cNvPr id="9219" name="Rectangle 3"/>
              <p:cNvSpPr txBox="1">
                <a:spLocks noChangeArrowheads="1"/>
              </p:cNvSpPr>
              <p:nvPr/>
            </p:nvSpPr>
            <p:spPr bwMode="auto">
              <a:xfrm>
                <a:off x="685800" y="1295400"/>
                <a:ext cx="8077200" cy="5334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800100" indent="-34290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1C5696"/>
                  </a:buClr>
                  <a:buSzPct val="80000"/>
                  <a:buFont typeface="Arial" pitchFamily="34" charset="0"/>
                  <a:buChar char="•"/>
                </a:pPr>
                <a:r>
                  <a:rPr lang="en-US" sz="2400" dirty="0" smtClean="0"/>
                  <a:t>(1-</a:t>
                </a:r>
                <a:r>
                  <a:rPr lang="el-GR" sz="2400" dirty="0"/>
                  <a:t>α</a:t>
                </a:r>
                <a:r>
                  <a:rPr lang="en-US" sz="2400" dirty="0"/>
                  <a:t>) * 100% Confidence Interval Formula</a:t>
                </a:r>
                <a:r>
                  <a:rPr lang="en-US" sz="2400" dirty="0" smtClean="0"/>
                  <a:t>:</a:t>
                </a:r>
              </a:p>
              <a:p>
                <a:pPr marL="0" indent="0">
                  <a:spcBef>
                    <a:spcPct val="20000"/>
                  </a:spcBef>
                  <a:buClr>
                    <a:srgbClr val="1C5696"/>
                  </a:buClr>
                  <a:buSzPct val="80000"/>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acc>
                            <m:accPr>
                              <m:chr m:val="̂"/>
                              <m:ctrlPr>
                                <a:rPr lang="en-US" sz="2400" i="1">
                                  <a:latin typeface="Cambria Math"/>
                                </a:rPr>
                              </m:ctrlPr>
                            </m:accPr>
                            <m:e>
                              <m:r>
                                <a:rPr lang="en-US" sz="2400" i="1">
                                  <a:latin typeface="Cambria Math"/>
                                </a:rPr>
                                <m:t>𝑝</m:t>
                              </m:r>
                            </m:e>
                          </m:acc>
                        </m:e>
                        <m:sub>
                          <m:r>
                            <a:rPr lang="en-US" sz="2400" i="1">
                              <a:latin typeface="Cambria Math"/>
                            </a:rPr>
                            <m:t>1</m:t>
                          </m:r>
                        </m:sub>
                      </m:sSub>
                      <m:r>
                        <a:rPr lang="en-US" sz="2400" b="0" i="1" smtClean="0">
                          <a:latin typeface="Cambria Math"/>
                        </a:rPr>
                        <m:t>−</m:t>
                      </m:r>
                      <m:sSub>
                        <m:sSubPr>
                          <m:ctrlPr>
                            <a:rPr lang="en-US" sz="2400" i="1">
                              <a:latin typeface="Cambria Math"/>
                            </a:rPr>
                          </m:ctrlPr>
                        </m:sSubPr>
                        <m:e>
                          <m:acc>
                            <m:accPr>
                              <m:chr m:val="̂"/>
                              <m:ctrlPr>
                                <a:rPr lang="en-US" sz="2400" i="1">
                                  <a:latin typeface="Cambria Math"/>
                                </a:rPr>
                              </m:ctrlPr>
                            </m:accPr>
                            <m:e>
                              <m:r>
                                <a:rPr lang="en-US" sz="2400" i="1">
                                  <a:latin typeface="Cambria Math"/>
                                </a:rPr>
                                <m:t>𝑝</m:t>
                              </m:r>
                            </m:e>
                          </m:acc>
                        </m:e>
                        <m:sub>
                          <m:r>
                            <a:rPr lang="en-US" sz="2400" b="0" i="1" smtClean="0">
                              <a:latin typeface="Cambria Math"/>
                            </a:rPr>
                            <m:t>2</m:t>
                          </m:r>
                        </m:sub>
                      </m:sSub>
                      <m:r>
                        <a:rPr lang="en-US" sz="2400" i="1" smtClean="0">
                          <a:latin typeface="Cambria Math"/>
                          <a:ea typeface="Cambria Math"/>
                        </a:rPr>
                        <m:t>±</m:t>
                      </m:r>
                      <m:sSup>
                        <m:sSupPr>
                          <m:ctrlPr>
                            <a:rPr lang="en-US" sz="2400" i="1" smtClean="0">
                              <a:latin typeface="Cambria Math"/>
                              <a:ea typeface="Cambria Math"/>
                            </a:rPr>
                          </m:ctrlPr>
                        </m:sSupPr>
                        <m:e>
                          <m:r>
                            <a:rPr lang="en-US" sz="2400" b="0" i="1" smtClean="0">
                              <a:latin typeface="Cambria Math"/>
                              <a:ea typeface="Cambria Math"/>
                            </a:rPr>
                            <m:t>𝑧</m:t>
                          </m:r>
                        </m:e>
                        <m:sup>
                          <m:r>
                            <a:rPr lang="en-US" sz="2400" b="0" i="1" smtClean="0">
                              <a:latin typeface="Cambria Math"/>
                              <a:ea typeface="Cambria Math"/>
                            </a:rPr>
                            <m:t>∗</m:t>
                          </m:r>
                        </m:sup>
                      </m:sSup>
                      <m:rad>
                        <m:radPr>
                          <m:degHide m:val="on"/>
                          <m:ctrlPr>
                            <a:rPr lang="en-US" sz="2400" i="1" smtClean="0">
                              <a:latin typeface="Cambria Math"/>
                              <a:ea typeface="Cambria Math"/>
                            </a:rPr>
                          </m:ctrlPr>
                        </m:radPr>
                        <m:deg/>
                        <m:e>
                          <m:f>
                            <m:fPr>
                              <m:ctrlPr>
                                <a:rPr lang="en-US" sz="2400" i="1" smtClean="0">
                                  <a:latin typeface="Cambria Math"/>
                                  <a:ea typeface="Cambria Math"/>
                                </a:rPr>
                              </m:ctrlPr>
                            </m:fPr>
                            <m:num>
                              <m:sSub>
                                <m:sSubPr>
                                  <m:ctrlPr>
                                    <a:rPr lang="en-US" sz="2400" i="1">
                                      <a:latin typeface="Cambria Math"/>
                                    </a:rPr>
                                  </m:ctrlPr>
                                </m:sSubPr>
                                <m:e>
                                  <m:acc>
                                    <m:accPr>
                                      <m:chr m:val="̂"/>
                                      <m:ctrlPr>
                                        <a:rPr lang="en-US" sz="2400" b="0" i="1" smtClean="0">
                                          <a:latin typeface="Cambria Math"/>
                                        </a:rPr>
                                      </m:ctrlPr>
                                    </m:accPr>
                                    <m:e>
                                      <m:r>
                                        <a:rPr lang="en-US" sz="2400" b="0" i="1" smtClean="0">
                                          <a:latin typeface="Cambria Math"/>
                                        </a:rPr>
                                        <m:t>𝑝</m:t>
                                      </m:r>
                                    </m:e>
                                  </m:acc>
                                </m:e>
                                <m:sub>
                                  <m:r>
                                    <a:rPr lang="en-US" sz="2400" i="1">
                                      <a:latin typeface="Cambria Math"/>
                                    </a:rPr>
                                    <m:t>1</m:t>
                                  </m:r>
                                </m:sub>
                              </m:sSub>
                              <m:d>
                                <m:dPr>
                                  <m:ctrlPr>
                                    <a:rPr lang="en-US" sz="2400" b="0" i="1" smtClean="0">
                                      <a:latin typeface="Cambria Math"/>
                                      <a:ea typeface="Cambria Math"/>
                                    </a:rPr>
                                  </m:ctrlPr>
                                </m:dPr>
                                <m:e>
                                  <m:r>
                                    <a:rPr lang="en-US" sz="2400" b="0" i="1" smtClean="0">
                                      <a:latin typeface="Cambria Math"/>
                                      <a:ea typeface="Cambria Math"/>
                                    </a:rPr>
                                    <m:t>1−</m:t>
                                  </m:r>
                                  <m:sSub>
                                    <m:sSubPr>
                                      <m:ctrlPr>
                                        <a:rPr lang="en-US" sz="2400" i="1">
                                          <a:latin typeface="Cambria Math"/>
                                        </a:rPr>
                                      </m:ctrlPr>
                                    </m:sSubPr>
                                    <m:e>
                                      <m:acc>
                                        <m:accPr>
                                          <m:chr m:val="̂"/>
                                          <m:ctrlPr>
                                            <a:rPr lang="en-US" sz="2400" i="1">
                                              <a:latin typeface="Cambria Math"/>
                                            </a:rPr>
                                          </m:ctrlPr>
                                        </m:accPr>
                                        <m:e>
                                          <m:r>
                                            <a:rPr lang="en-US" sz="2400" i="1">
                                              <a:latin typeface="Cambria Math"/>
                                            </a:rPr>
                                            <m:t>𝑝</m:t>
                                          </m:r>
                                        </m:e>
                                      </m:acc>
                                    </m:e>
                                    <m:sub>
                                      <m:r>
                                        <a:rPr lang="en-US" sz="2400" i="1">
                                          <a:latin typeface="Cambria Math"/>
                                        </a:rPr>
                                        <m:t>1</m:t>
                                      </m:r>
                                    </m:sub>
                                  </m:sSub>
                                </m:e>
                              </m:d>
                            </m:num>
                            <m:den>
                              <m:sSub>
                                <m:sSubPr>
                                  <m:ctrlPr>
                                    <a:rPr lang="en-US" sz="2400" i="1" smtClean="0">
                                      <a:latin typeface="Cambria Math"/>
                                      <a:ea typeface="Cambria Math"/>
                                    </a:rPr>
                                  </m:ctrlPr>
                                </m:sSubPr>
                                <m:e>
                                  <m:r>
                                    <a:rPr lang="en-US" sz="2400" b="0" i="1" smtClean="0">
                                      <a:latin typeface="Cambria Math"/>
                                      <a:ea typeface="Cambria Math"/>
                                    </a:rPr>
                                    <m:t>𝑛</m:t>
                                  </m:r>
                                </m:e>
                                <m:sub>
                                  <m:r>
                                    <a:rPr lang="en-US" sz="2400" b="0" i="1" smtClean="0">
                                      <a:latin typeface="Cambria Math"/>
                                      <a:ea typeface="Cambria Math"/>
                                    </a:rPr>
                                    <m:t>1</m:t>
                                  </m:r>
                                </m:sub>
                              </m:sSub>
                            </m:den>
                          </m:f>
                          <m:r>
                            <a:rPr lang="en-US" sz="2400" b="0" i="1" smtClean="0">
                              <a:latin typeface="Cambria Math"/>
                              <a:ea typeface="Cambria Math"/>
                            </a:rPr>
                            <m:t>+</m:t>
                          </m:r>
                          <m:f>
                            <m:fPr>
                              <m:ctrlPr>
                                <a:rPr lang="en-US" sz="2400" i="1">
                                  <a:latin typeface="Cambria Math"/>
                                  <a:ea typeface="Cambria Math"/>
                                </a:rPr>
                              </m:ctrlPr>
                            </m:fPr>
                            <m:num>
                              <m:sSub>
                                <m:sSubPr>
                                  <m:ctrlPr>
                                    <a:rPr lang="en-US" sz="2400" i="1">
                                      <a:latin typeface="Cambria Math"/>
                                    </a:rPr>
                                  </m:ctrlPr>
                                </m:sSubPr>
                                <m:e>
                                  <m:acc>
                                    <m:accPr>
                                      <m:chr m:val="̂"/>
                                      <m:ctrlPr>
                                        <a:rPr lang="en-US" sz="2400" i="1">
                                          <a:latin typeface="Cambria Math"/>
                                        </a:rPr>
                                      </m:ctrlPr>
                                    </m:accPr>
                                    <m:e>
                                      <m:r>
                                        <a:rPr lang="en-US" sz="2400" i="1">
                                          <a:latin typeface="Cambria Math"/>
                                        </a:rPr>
                                        <m:t>𝑝</m:t>
                                      </m:r>
                                    </m:e>
                                  </m:acc>
                                </m:e>
                                <m:sub>
                                  <m:r>
                                    <a:rPr lang="en-US" sz="2400" i="1">
                                      <a:latin typeface="Cambria Math"/>
                                    </a:rPr>
                                    <m:t>2</m:t>
                                  </m:r>
                                </m:sub>
                              </m:sSub>
                              <m:d>
                                <m:dPr>
                                  <m:ctrlPr>
                                    <a:rPr lang="en-US" sz="2400" i="1">
                                      <a:latin typeface="Cambria Math"/>
                                      <a:ea typeface="Cambria Math"/>
                                    </a:rPr>
                                  </m:ctrlPr>
                                </m:dPr>
                                <m:e>
                                  <m:r>
                                    <a:rPr lang="en-US" sz="2400" i="1">
                                      <a:latin typeface="Cambria Math"/>
                                      <a:ea typeface="Cambria Math"/>
                                    </a:rPr>
                                    <m:t>1−</m:t>
                                  </m:r>
                                  <m:sSub>
                                    <m:sSubPr>
                                      <m:ctrlPr>
                                        <a:rPr lang="en-US" sz="2400" i="1">
                                          <a:latin typeface="Cambria Math"/>
                                        </a:rPr>
                                      </m:ctrlPr>
                                    </m:sSubPr>
                                    <m:e>
                                      <m:acc>
                                        <m:accPr>
                                          <m:chr m:val="̂"/>
                                          <m:ctrlPr>
                                            <a:rPr lang="en-US" sz="2400" i="1">
                                              <a:latin typeface="Cambria Math"/>
                                            </a:rPr>
                                          </m:ctrlPr>
                                        </m:accPr>
                                        <m:e>
                                          <m:r>
                                            <a:rPr lang="en-US" sz="2400" i="1">
                                              <a:latin typeface="Cambria Math"/>
                                            </a:rPr>
                                            <m:t>𝑝</m:t>
                                          </m:r>
                                        </m:e>
                                      </m:acc>
                                    </m:e>
                                    <m:sub>
                                      <m:r>
                                        <a:rPr lang="en-US" sz="2400" i="1">
                                          <a:latin typeface="Cambria Math"/>
                                        </a:rPr>
                                        <m:t>2</m:t>
                                      </m:r>
                                    </m:sub>
                                  </m:sSub>
                                </m:e>
                              </m:d>
                            </m:num>
                            <m:den>
                              <m:sSub>
                                <m:sSubPr>
                                  <m:ctrlPr>
                                    <a:rPr lang="en-US" sz="2400" i="1">
                                      <a:latin typeface="Cambria Math"/>
                                      <a:ea typeface="Cambria Math"/>
                                    </a:rPr>
                                  </m:ctrlPr>
                                </m:sSubPr>
                                <m:e>
                                  <m:r>
                                    <a:rPr lang="en-US" sz="2400" i="1">
                                      <a:latin typeface="Cambria Math"/>
                                      <a:ea typeface="Cambria Math"/>
                                    </a:rPr>
                                    <m:t>𝑛</m:t>
                                  </m:r>
                                </m:e>
                                <m:sub>
                                  <m:r>
                                    <a:rPr lang="en-US" sz="2400" b="0" i="1" smtClean="0">
                                      <a:latin typeface="Cambria Math"/>
                                      <a:ea typeface="Cambria Math"/>
                                    </a:rPr>
                                    <m:t>2</m:t>
                                  </m:r>
                                </m:sub>
                              </m:sSub>
                            </m:den>
                          </m:f>
                        </m:e>
                      </m:rad>
                    </m:oMath>
                  </m:oMathPara>
                </a14:m>
                <a:endParaRPr lang="en-US" sz="2400" dirty="0"/>
              </a:p>
              <a:p>
                <a:pPr>
                  <a:spcBef>
                    <a:spcPct val="20000"/>
                  </a:spcBef>
                  <a:buClr>
                    <a:srgbClr val="1C5696"/>
                  </a:buClr>
                  <a:buSzPct val="80000"/>
                </a:pPr>
                <a:r>
                  <a:rPr lang="en-US" sz="2400" dirty="0" smtClean="0"/>
                  <a:t>where</a:t>
                </a:r>
                <a:endParaRPr lang="en-US" sz="2400" dirty="0"/>
              </a:p>
              <a:p>
                <a:pPr>
                  <a:spcBef>
                    <a:spcPct val="20000"/>
                  </a:spcBef>
                  <a:buClr>
                    <a:srgbClr val="1C5696"/>
                  </a:buClr>
                  <a:buSzPct val="80000"/>
                  <a:buFont typeface="Arial" pitchFamily="34" charset="0"/>
                  <a:buChar char="•"/>
                </a:pPr>
                <a14:m>
                  <m:oMath xmlns:m="http://schemas.openxmlformats.org/officeDocument/2006/math">
                    <m:sSub>
                      <m:sSubPr>
                        <m:ctrlPr>
                          <a:rPr lang="en-US" sz="2400" i="1">
                            <a:latin typeface="Cambria Math"/>
                          </a:rPr>
                        </m:ctrlPr>
                      </m:sSubPr>
                      <m:e>
                        <m:acc>
                          <m:accPr>
                            <m:chr m:val="̂"/>
                            <m:ctrlPr>
                              <a:rPr lang="en-US" sz="2400" i="1">
                                <a:latin typeface="Cambria Math"/>
                              </a:rPr>
                            </m:ctrlPr>
                          </m:accPr>
                          <m:e>
                            <m:r>
                              <a:rPr lang="en-US" sz="2400" i="1">
                                <a:latin typeface="Cambria Math"/>
                              </a:rPr>
                              <m:t>𝑝</m:t>
                            </m:r>
                          </m:e>
                        </m:acc>
                      </m:e>
                      <m:sub>
                        <m:r>
                          <a:rPr lang="en-US" sz="2400" i="1">
                            <a:latin typeface="Cambria Math"/>
                          </a:rPr>
                          <m:t>1</m:t>
                        </m:r>
                      </m:sub>
                    </m:sSub>
                  </m:oMath>
                </a14:m>
                <a:r>
                  <a:rPr lang="en-US" dirty="0"/>
                  <a:t>= First Sample Proportion </a:t>
                </a:r>
                <a:r>
                  <a:rPr lang="en-US" dirty="0" smtClean="0"/>
                  <a:t> </a:t>
                </a:r>
                <a:r>
                  <a:rPr lang="en-US" dirty="0"/>
                  <a:t>= </a:t>
                </a:r>
                <a14:m>
                  <m:oMath xmlns:m="http://schemas.openxmlformats.org/officeDocument/2006/math">
                    <m:f>
                      <m:fPr>
                        <m:ctrlPr>
                          <a:rPr lang="en-US" i="1" smtClean="0">
                            <a:latin typeface="Cambria Math"/>
                          </a:rPr>
                        </m:ctrlPr>
                      </m:fPr>
                      <m:num>
                        <m:sSub>
                          <m:sSubPr>
                            <m:ctrlPr>
                              <a:rPr lang="en-US" i="1" smtClean="0">
                                <a:latin typeface="Cambria Math"/>
                              </a:rPr>
                            </m:ctrlPr>
                          </m:sSubPr>
                          <m:e>
                            <m:r>
                              <a:rPr lang="en-US" b="0" i="1" smtClean="0">
                                <a:latin typeface="Cambria Math"/>
                              </a:rPr>
                              <m:t>𝑥</m:t>
                            </m:r>
                          </m:e>
                          <m:sub>
                            <m:r>
                              <a:rPr lang="en-US" b="0" i="1" smtClean="0">
                                <a:latin typeface="Cambria Math"/>
                              </a:rPr>
                              <m:t>1</m:t>
                            </m:r>
                          </m:sub>
                        </m:sSub>
                      </m:num>
                      <m:den>
                        <m:sSub>
                          <m:sSubPr>
                            <m:ctrlPr>
                              <a:rPr lang="en-US" i="1" smtClean="0">
                                <a:latin typeface="Cambria Math"/>
                              </a:rPr>
                            </m:ctrlPr>
                          </m:sSubPr>
                          <m:e>
                            <m:r>
                              <a:rPr lang="en-US" b="0" i="1" smtClean="0">
                                <a:latin typeface="Cambria Math"/>
                              </a:rPr>
                              <m:t>𝑛</m:t>
                            </m:r>
                          </m:e>
                          <m:sub>
                            <m:r>
                              <a:rPr lang="en-US" b="0" i="1" smtClean="0">
                                <a:latin typeface="Cambria Math"/>
                              </a:rPr>
                              <m:t>1</m:t>
                            </m:r>
                          </m:sub>
                        </m:sSub>
                      </m:den>
                    </m:f>
                  </m:oMath>
                </a14:m>
                <a:endParaRPr lang="en-US" sz="2400" i="1" dirty="0" smtClean="0">
                  <a:latin typeface="Cambria Math"/>
                </a:endParaRPr>
              </a:p>
              <a:p>
                <a:pPr>
                  <a:spcBef>
                    <a:spcPct val="20000"/>
                  </a:spcBef>
                  <a:buClr>
                    <a:srgbClr val="1C5696"/>
                  </a:buClr>
                  <a:buSzPct val="80000"/>
                  <a:buFont typeface="Arial" pitchFamily="34" charset="0"/>
                  <a:buChar char="•"/>
                </a:pPr>
                <a14:m>
                  <m:oMath xmlns:m="http://schemas.openxmlformats.org/officeDocument/2006/math">
                    <m:sSub>
                      <m:sSubPr>
                        <m:ctrlPr>
                          <a:rPr lang="en-US" sz="2400" i="1">
                            <a:latin typeface="Cambria Math"/>
                          </a:rPr>
                        </m:ctrlPr>
                      </m:sSubPr>
                      <m:e>
                        <m:acc>
                          <m:accPr>
                            <m:chr m:val="̂"/>
                            <m:ctrlPr>
                              <a:rPr lang="en-US" sz="2400" i="1">
                                <a:latin typeface="Cambria Math"/>
                              </a:rPr>
                            </m:ctrlPr>
                          </m:accPr>
                          <m:e>
                            <m:r>
                              <a:rPr lang="en-US" sz="2400" i="1">
                                <a:latin typeface="Cambria Math"/>
                              </a:rPr>
                              <m:t>𝑝</m:t>
                            </m:r>
                          </m:e>
                        </m:acc>
                      </m:e>
                      <m:sub>
                        <m:r>
                          <a:rPr lang="en-US" sz="2400" b="0" i="1" smtClean="0">
                            <a:latin typeface="Cambria Math"/>
                          </a:rPr>
                          <m:t>2</m:t>
                        </m:r>
                      </m:sub>
                    </m:sSub>
                  </m:oMath>
                </a14:m>
                <a:r>
                  <a:rPr lang="en-US" dirty="0"/>
                  <a:t>= </a:t>
                </a:r>
                <a:r>
                  <a:rPr lang="en-US" dirty="0" smtClean="0"/>
                  <a:t>Second </a:t>
                </a:r>
                <a:r>
                  <a:rPr lang="en-US" dirty="0"/>
                  <a:t>Sample Proportion </a:t>
                </a:r>
                <a:r>
                  <a:rPr lang="en-US" dirty="0" smtClean="0"/>
                  <a:t> </a:t>
                </a:r>
                <a:r>
                  <a:rPr lang="en-US" dirty="0"/>
                  <a:t>= </a:t>
                </a:r>
                <a14:m>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a:rPr>
                              <m:t>𝑥</m:t>
                            </m:r>
                          </m:e>
                          <m:sub>
                            <m:r>
                              <a:rPr lang="en-US" b="0" i="1" smtClean="0">
                                <a:latin typeface="Cambria Math"/>
                              </a:rPr>
                              <m:t>2</m:t>
                            </m:r>
                          </m:sub>
                        </m:sSub>
                      </m:num>
                      <m:den>
                        <m:sSub>
                          <m:sSubPr>
                            <m:ctrlPr>
                              <a:rPr lang="en-US" i="1">
                                <a:latin typeface="Cambria Math"/>
                              </a:rPr>
                            </m:ctrlPr>
                          </m:sSubPr>
                          <m:e>
                            <m:r>
                              <a:rPr lang="en-US" i="1">
                                <a:latin typeface="Cambria Math"/>
                              </a:rPr>
                              <m:t>𝑛</m:t>
                            </m:r>
                          </m:e>
                          <m:sub>
                            <m:r>
                              <a:rPr lang="en-US" b="0" i="1" smtClean="0">
                                <a:latin typeface="Cambria Math"/>
                              </a:rPr>
                              <m:t>2</m:t>
                            </m:r>
                          </m:sub>
                        </m:sSub>
                      </m:den>
                    </m:f>
                    <m:r>
                      <a:rPr lang="en-US" i="1">
                        <a:latin typeface="Cambria Math"/>
                      </a:rPr>
                      <m:t> </m:t>
                    </m:r>
                  </m:oMath>
                </a14:m>
                <a:endParaRPr lang="en-US" dirty="0" smtClean="0"/>
              </a:p>
              <a:p>
                <a:pPr>
                  <a:spcBef>
                    <a:spcPct val="20000"/>
                  </a:spcBef>
                  <a:buClr>
                    <a:srgbClr val="1C5696"/>
                  </a:buClr>
                  <a:buSzPct val="80000"/>
                  <a:buFont typeface="Arial" pitchFamily="34" charset="0"/>
                  <a:buChar char="•"/>
                </a:pPr>
                <a:r>
                  <a:rPr lang="en-US" dirty="0" smtClean="0"/>
                  <a:t>z</a:t>
                </a:r>
                <a:r>
                  <a:rPr lang="en-US" dirty="0"/>
                  <a:t>* = Critical Value </a:t>
                </a:r>
                <a:endParaRPr lang="en-US" dirty="0" smtClean="0"/>
              </a:p>
              <a:p>
                <a:pPr>
                  <a:spcBef>
                    <a:spcPct val="20000"/>
                  </a:spcBef>
                  <a:buClr>
                    <a:srgbClr val="1C5696"/>
                  </a:buClr>
                  <a:buSzPct val="80000"/>
                  <a:buFont typeface="Arial" pitchFamily="34" charset="0"/>
                  <a:buChar char="•"/>
                </a:pPr>
                <a:r>
                  <a:rPr lang="en-US" dirty="0" smtClean="0"/>
                  <a:t>n</a:t>
                </a:r>
                <a:r>
                  <a:rPr lang="en-US" baseline="-25000" dirty="0" smtClean="0"/>
                  <a:t>1</a:t>
                </a:r>
                <a:r>
                  <a:rPr lang="en-US" dirty="0" smtClean="0"/>
                  <a:t> </a:t>
                </a:r>
                <a:r>
                  <a:rPr lang="en-US" dirty="0"/>
                  <a:t>= First Sample Size, n</a:t>
                </a:r>
                <a:r>
                  <a:rPr lang="en-US" baseline="-25000" dirty="0"/>
                  <a:t>2</a:t>
                </a:r>
                <a:r>
                  <a:rPr lang="en-US" dirty="0"/>
                  <a:t> = Second Sample Size</a:t>
                </a:r>
              </a:p>
              <a:p>
                <a:pPr>
                  <a:spcBef>
                    <a:spcPct val="20000"/>
                  </a:spcBef>
                  <a:buClr>
                    <a:srgbClr val="1C5696"/>
                  </a:buClr>
                  <a:buSzPct val="80000"/>
                  <a:buFont typeface="Arial" pitchFamily="34" charset="0"/>
                  <a:buChar char="•"/>
                </a:pPr>
                <a:r>
                  <a:rPr lang="en-US" dirty="0"/>
                  <a:t>Everything to the right of  ± is the Margin of Error</a:t>
                </a:r>
              </a:p>
              <a:p>
                <a:pPr>
                  <a:spcBef>
                    <a:spcPct val="20000"/>
                  </a:spcBef>
                  <a:buClr>
                    <a:srgbClr val="1C5696"/>
                  </a:buClr>
                  <a:buSzPct val="80000"/>
                </a:pPr>
                <a:endParaRPr lang="en-US" sz="2000" dirty="0">
                  <a:solidFill>
                    <a:srgbClr val="79878B"/>
                  </a:solidFill>
                </a:endParaRPr>
              </a:p>
            </p:txBody>
          </p:sp>
        </mc:Choice>
        <mc:Fallback xmlns="">
          <p:sp>
            <p:nvSpPr>
              <p:cNvPr id="9219" name="Rectangle 3"/>
              <p:cNvSpPr txBox="1">
                <a:spLocks noRot="1" noChangeAspect="1" noMove="1" noResize="1" noEditPoints="1" noAdjustHandles="1" noChangeArrowheads="1" noChangeShapeType="1" noTextEdit="1"/>
              </p:cNvSpPr>
              <p:nvPr/>
            </p:nvSpPr>
            <p:spPr bwMode="auto">
              <a:xfrm>
                <a:off x="685800" y="1295400"/>
                <a:ext cx="8077200" cy="5334000"/>
              </a:xfrm>
              <a:prstGeom prst="rect">
                <a:avLst/>
              </a:prstGeom>
              <a:blipFill rotWithShape="1">
                <a:blip r:embed="rId3"/>
                <a:stretch>
                  <a:fillRect l="-1208" t="-8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861343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171" name="Rectangle 3"/>
              <p:cNvSpPr txBox="1">
                <a:spLocks noChangeArrowheads="1"/>
              </p:cNvSpPr>
              <p:nvPr/>
            </p:nvSpPr>
            <p:spPr bwMode="auto">
              <a:xfrm>
                <a:off x="152400" y="1219200"/>
                <a:ext cx="8991600" cy="5410200"/>
              </a:xfrm>
              <a:prstGeom prst="rect">
                <a:avLst/>
              </a:prstGeom>
              <a:noFill/>
              <a:ln w="9525">
                <a:noFill/>
                <a:miter lim="800000"/>
                <a:headEnd/>
                <a:tailEnd/>
              </a:ln>
            </p:spPr>
            <p:txBody>
              <a:bodyPr/>
              <a:lstStyle/>
              <a:p>
                <a:r>
                  <a:rPr lang="en-US" sz="1600" dirty="0"/>
                  <a:t>The Royal Botanic Gardens </a:t>
                </a:r>
                <a:r>
                  <a:rPr lang="en-US" sz="1600" dirty="0" err="1"/>
                  <a:t>Cranbourne</a:t>
                </a:r>
                <a:r>
                  <a:rPr lang="en-US" sz="1600" dirty="0"/>
                  <a:t> is a 914 acre (370 ha) conservation reserve outside Melbourne, Australia. Predation by foxes has </a:t>
                </a:r>
                <a:r>
                  <a:rPr lang="en-US" sz="1600" dirty="0" smtClean="0"/>
                  <a:t>been </a:t>
                </a:r>
                <a:r>
                  <a:rPr lang="en-US" sz="1600" dirty="0"/>
                  <a:t>an ongoing problem in the gardens. To reduce the risk to native species, a systematic program of killing foxes was implemented. </a:t>
                </a:r>
              </a:p>
              <a:p>
                <a:r>
                  <a:rPr lang="en-US" sz="1600" dirty="0"/>
                  <a:t>One way to monitor the presence of foxes is to look for fox tracks in specific sandy areas, called sand-pads. Before beginning a systematic effort to reduce the fox population, ecologists observed fox tracks in the sand-pads 576 out of the 950 times the sand-pads were observed. After eliminating some of the foxes, the ecologists observed fox tracks in the sand-pads 268 times out of the </a:t>
                </a:r>
                <a:r>
                  <a:rPr lang="en-US" sz="1600" dirty="0" smtClean="0"/>
                  <a:t>1359 </a:t>
                </a:r>
                <a:r>
                  <a:rPr lang="en-US" sz="1600" dirty="0"/>
                  <a:t>times they checked the sand-pads . The ecologists want to know if there is a difference in the proportion of times fox tracks are observed before versus after the intervention to reduce the fox population</a:t>
                </a:r>
                <a:r>
                  <a:rPr lang="en-US" sz="1600" dirty="0" smtClean="0"/>
                  <a:t>.</a:t>
                </a:r>
              </a:p>
              <a:p>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acc>
                            <m:accPr>
                              <m:chr m:val="̂"/>
                              <m:ctrlPr>
                                <a:rPr lang="en-US" sz="1600" i="1">
                                  <a:latin typeface="Cambria Math"/>
                                </a:rPr>
                              </m:ctrlPr>
                            </m:accPr>
                            <m:e>
                              <m:r>
                                <a:rPr lang="en-US" sz="1600" i="1">
                                  <a:latin typeface="Cambria Math"/>
                                </a:rPr>
                                <m:t>𝑝</m:t>
                              </m:r>
                            </m:e>
                          </m:acc>
                        </m:e>
                        <m:sub>
                          <m:r>
                            <a:rPr lang="en-US" sz="1600" i="1">
                              <a:latin typeface="Cambria Math"/>
                            </a:rPr>
                            <m:t>1</m:t>
                          </m:r>
                        </m:sub>
                      </m:sSub>
                      <m:r>
                        <a:rPr lang="en-US" sz="1600" i="1">
                          <a:latin typeface="Cambria Math"/>
                        </a:rPr>
                        <m:t>−</m:t>
                      </m:r>
                      <m:sSub>
                        <m:sSubPr>
                          <m:ctrlPr>
                            <a:rPr lang="en-US" sz="1600" i="1">
                              <a:latin typeface="Cambria Math"/>
                            </a:rPr>
                          </m:ctrlPr>
                        </m:sSubPr>
                        <m:e>
                          <m:acc>
                            <m:accPr>
                              <m:chr m:val="̂"/>
                              <m:ctrlPr>
                                <a:rPr lang="en-US" sz="1600" i="1">
                                  <a:latin typeface="Cambria Math"/>
                                </a:rPr>
                              </m:ctrlPr>
                            </m:accPr>
                            <m:e>
                              <m:r>
                                <a:rPr lang="en-US" sz="1600" i="1">
                                  <a:latin typeface="Cambria Math"/>
                                </a:rPr>
                                <m:t>𝑝</m:t>
                              </m:r>
                            </m:e>
                          </m:acc>
                        </m:e>
                        <m:sub>
                          <m:r>
                            <a:rPr lang="en-US" sz="1600" i="1">
                              <a:latin typeface="Cambria Math"/>
                            </a:rPr>
                            <m:t>2</m:t>
                          </m:r>
                        </m:sub>
                      </m:sSub>
                      <m:r>
                        <a:rPr lang="en-US" sz="1600" i="1">
                          <a:latin typeface="Cambria Math"/>
                          <a:ea typeface="Cambria Math"/>
                        </a:rPr>
                        <m:t>±</m:t>
                      </m:r>
                      <m:sSup>
                        <m:sSupPr>
                          <m:ctrlPr>
                            <a:rPr lang="en-US" sz="1600" i="1">
                              <a:latin typeface="Cambria Math"/>
                              <a:ea typeface="Cambria Math"/>
                            </a:rPr>
                          </m:ctrlPr>
                        </m:sSupPr>
                        <m:e>
                          <m:r>
                            <a:rPr lang="en-US" sz="1600" i="1">
                              <a:latin typeface="Cambria Math"/>
                              <a:ea typeface="Cambria Math"/>
                            </a:rPr>
                            <m:t>𝑧</m:t>
                          </m:r>
                        </m:e>
                        <m:sup>
                          <m:r>
                            <a:rPr lang="en-US" sz="1600" i="1">
                              <a:latin typeface="Cambria Math"/>
                              <a:ea typeface="Cambria Math"/>
                            </a:rPr>
                            <m:t>∗</m:t>
                          </m:r>
                        </m:sup>
                      </m:sSup>
                      <m:rad>
                        <m:radPr>
                          <m:degHide m:val="on"/>
                          <m:ctrlPr>
                            <a:rPr lang="en-US" sz="1600" i="1">
                              <a:latin typeface="Cambria Math"/>
                              <a:ea typeface="Cambria Math"/>
                            </a:rPr>
                          </m:ctrlPr>
                        </m:radPr>
                        <m:deg/>
                        <m:e>
                          <m:f>
                            <m:fPr>
                              <m:ctrlPr>
                                <a:rPr lang="en-US" sz="1600" i="1">
                                  <a:latin typeface="Cambria Math"/>
                                  <a:ea typeface="Cambria Math"/>
                                </a:rPr>
                              </m:ctrlPr>
                            </m:fPr>
                            <m:num>
                              <m:sSub>
                                <m:sSubPr>
                                  <m:ctrlPr>
                                    <a:rPr lang="en-US" sz="1600" i="1">
                                      <a:latin typeface="Cambria Math"/>
                                    </a:rPr>
                                  </m:ctrlPr>
                                </m:sSubPr>
                                <m:e>
                                  <m:acc>
                                    <m:accPr>
                                      <m:chr m:val="̂"/>
                                      <m:ctrlPr>
                                        <a:rPr lang="en-US" sz="1600" i="1">
                                          <a:latin typeface="Cambria Math"/>
                                        </a:rPr>
                                      </m:ctrlPr>
                                    </m:accPr>
                                    <m:e>
                                      <m:r>
                                        <a:rPr lang="en-US" sz="1600" i="1">
                                          <a:latin typeface="Cambria Math"/>
                                        </a:rPr>
                                        <m:t>𝑝</m:t>
                                      </m:r>
                                    </m:e>
                                  </m:acc>
                                </m:e>
                                <m:sub>
                                  <m:r>
                                    <a:rPr lang="en-US" sz="1600" i="1">
                                      <a:latin typeface="Cambria Math"/>
                                    </a:rPr>
                                    <m:t>1</m:t>
                                  </m:r>
                                </m:sub>
                              </m:sSub>
                              <m:d>
                                <m:dPr>
                                  <m:ctrlPr>
                                    <a:rPr lang="en-US" sz="1600" i="1">
                                      <a:latin typeface="Cambria Math"/>
                                      <a:ea typeface="Cambria Math"/>
                                    </a:rPr>
                                  </m:ctrlPr>
                                </m:dPr>
                                <m:e>
                                  <m:r>
                                    <a:rPr lang="en-US" sz="1600" i="1">
                                      <a:latin typeface="Cambria Math"/>
                                      <a:ea typeface="Cambria Math"/>
                                    </a:rPr>
                                    <m:t>1−</m:t>
                                  </m:r>
                                  <m:sSub>
                                    <m:sSubPr>
                                      <m:ctrlPr>
                                        <a:rPr lang="en-US" sz="1600" i="1">
                                          <a:latin typeface="Cambria Math"/>
                                        </a:rPr>
                                      </m:ctrlPr>
                                    </m:sSubPr>
                                    <m:e>
                                      <m:acc>
                                        <m:accPr>
                                          <m:chr m:val="̂"/>
                                          <m:ctrlPr>
                                            <a:rPr lang="en-US" sz="1600" i="1">
                                              <a:latin typeface="Cambria Math"/>
                                            </a:rPr>
                                          </m:ctrlPr>
                                        </m:accPr>
                                        <m:e>
                                          <m:r>
                                            <a:rPr lang="en-US" sz="1600" i="1">
                                              <a:latin typeface="Cambria Math"/>
                                            </a:rPr>
                                            <m:t>𝑝</m:t>
                                          </m:r>
                                        </m:e>
                                      </m:acc>
                                    </m:e>
                                    <m:sub>
                                      <m:r>
                                        <a:rPr lang="en-US" sz="1600" i="1">
                                          <a:latin typeface="Cambria Math"/>
                                        </a:rPr>
                                        <m:t>1</m:t>
                                      </m:r>
                                    </m:sub>
                                  </m:sSub>
                                </m:e>
                              </m:d>
                            </m:num>
                            <m:den>
                              <m:sSub>
                                <m:sSubPr>
                                  <m:ctrlPr>
                                    <a:rPr lang="en-US" sz="1600" i="1">
                                      <a:latin typeface="Cambria Math"/>
                                      <a:ea typeface="Cambria Math"/>
                                    </a:rPr>
                                  </m:ctrlPr>
                                </m:sSubPr>
                                <m:e>
                                  <m:r>
                                    <a:rPr lang="en-US" sz="1600" i="1">
                                      <a:latin typeface="Cambria Math"/>
                                      <a:ea typeface="Cambria Math"/>
                                    </a:rPr>
                                    <m:t>𝑛</m:t>
                                  </m:r>
                                </m:e>
                                <m:sub>
                                  <m:r>
                                    <a:rPr lang="en-US" sz="1600" i="1">
                                      <a:latin typeface="Cambria Math"/>
                                      <a:ea typeface="Cambria Math"/>
                                    </a:rPr>
                                    <m:t>1</m:t>
                                  </m:r>
                                </m:sub>
                              </m:sSub>
                            </m:den>
                          </m:f>
                          <m:r>
                            <a:rPr lang="en-US" sz="1600" i="1">
                              <a:latin typeface="Cambria Math"/>
                              <a:ea typeface="Cambria Math"/>
                            </a:rPr>
                            <m:t>+</m:t>
                          </m:r>
                          <m:f>
                            <m:fPr>
                              <m:ctrlPr>
                                <a:rPr lang="en-US" sz="1600" i="1">
                                  <a:latin typeface="Cambria Math"/>
                                  <a:ea typeface="Cambria Math"/>
                                </a:rPr>
                              </m:ctrlPr>
                            </m:fPr>
                            <m:num>
                              <m:sSub>
                                <m:sSubPr>
                                  <m:ctrlPr>
                                    <a:rPr lang="en-US" sz="1600" i="1">
                                      <a:latin typeface="Cambria Math"/>
                                    </a:rPr>
                                  </m:ctrlPr>
                                </m:sSubPr>
                                <m:e>
                                  <m:acc>
                                    <m:accPr>
                                      <m:chr m:val="̂"/>
                                      <m:ctrlPr>
                                        <a:rPr lang="en-US" sz="1600" i="1">
                                          <a:latin typeface="Cambria Math"/>
                                        </a:rPr>
                                      </m:ctrlPr>
                                    </m:accPr>
                                    <m:e>
                                      <m:r>
                                        <a:rPr lang="en-US" sz="1600" i="1">
                                          <a:latin typeface="Cambria Math"/>
                                        </a:rPr>
                                        <m:t>𝑝</m:t>
                                      </m:r>
                                    </m:e>
                                  </m:acc>
                                </m:e>
                                <m:sub>
                                  <m:r>
                                    <a:rPr lang="en-US" sz="1600" i="1">
                                      <a:latin typeface="Cambria Math"/>
                                    </a:rPr>
                                    <m:t>2</m:t>
                                  </m:r>
                                </m:sub>
                              </m:sSub>
                              <m:d>
                                <m:dPr>
                                  <m:ctrlPr>
                                    <a:rPr lang="en-US" sz="1600" i="1">
                                      <a:latin typeface="Cambria Math"/>
                                      <a:ea typeface="Cambria Math"/>
                                    </a:rPr>
                                  </m:ctrlPr>
                                </m:dPr>
                                <m:e>
                                  <m:r>
                                    <a:rPr lang="en-US" sz="1600" i="1">
                                      <a:latin typeface="Cambria Math"/>
                                      <a:ea typeface="Cambria Math"/>
                                    </a:rPr>
                                    <m:t>1−</m:t>
                                  </m:r>
                                  <m:sSub>
                                    <m:sSubPr>
                                      <m:ctrlPr>
                                        <a:rPr lang="en-US" sz="1600" i="1">
                                          <a:latin typeface="Cambria Math"/>
                                        </a:rPr>
                                      </m:ctrlPr>
                                    </m:sSubPr>
                                    <m:e>
                                      <m:acc>
                                        <m:accPr>
                                          <m:chr m:val="̂"/>
                                          <m:ctrlPr>
                                            <a:rPr lang="en-US" sz="1600" i="1">
                                              <a:latin typeface="Cambria Math"/>
                                            </a:rPr>
                                          </m:ctrlPr>
                                        </m:accPr>
                                        <m:e>
                                          <m:r>
                                            <a:rPr lang="en-US" sz="1600" i="1">
                                              <a:latin typeface="Cambria Math"/>
                                            </a:rPr>
                                            <m:t>𝑝</m:t>
                                          </m:r>
                                        </m:e>
                                      </m:acc>
                                    </m:e>
                                    <m:sub>
                                      <m:r>
                                        <a:rPr lang="en-US" sz="1600" i="1">
                                          <a:latin typeface="Cambria Math"/>
                                        </a:rPr>
                                        <m:t>2</m:t>
                                      </m:r>
                                    </m:sub>
                                  </m:sSub>
                                </m:e>
                              </m:d>
                            </m:num>
                            <m:den>
                              <m:sSub>
                                <m:sSubPr>
                                  <m:ctrlPr>
                                    <a:rPr lang="en-US" sz="1600" i="1">
                                      <a:latin typeface="Cambria Math"/>
                                      <a:ea typeface="Cambria Math"/>
                                    </a:rPr>
                                  </m:ctrlPr>
                                </m:sSubPr>
                                <m:e>
                                  <m:r>
                                    <a:rPr lang="en-US" sz="1600" i="1">
                                      <a:latin typeface="Cambria Math"/>
                                      <a:ea typeface="Cambria Math"/>
                                    </a:rPr>
                                    <m:t>𝑛</m:t>
                                  </m:r>
                                </m:e>
                                <m:sub>
                                  <m:r>
                                    <a:rPr lang="en-US" sz="1600" i="1">
                                      <a:latin typeface="Cambria Math"/>
                                      <a:ea typeface="Cambria Math"/>
                                    </a:rPr>
                                    <m:t>2</m:t>
                                  </m:r>
                                </m:sub>
                              </m:sSub>
                            </m:den>
                          </m:f>
                        </m:e>
                      </m:rad>
                    </m:oMath>
                  </m:oMathPara>
                </a14:m>
                <a:endParaRPr lang="en-US" sz="2000" dirty="0" smtClean="0"/>
              </a:p>
              <a:p>
                <a:r>
                  <a:rPr lang="en-US" sz="2000" dirty="0" smtClean="0"/>
                  <a:t>(0.372, 0.447)</a:t>
                </a:r>
                <a:endParaRPr lang="en-US" sz="2000" dirty="0"/>
              </a:p>
              <a:p>
                <a:pPr>
                  <a:defRPr/>
                </a:pPr>
                <a:r>
                  <a:rPr lang="en-US" sz="2000" dirty="0"/>
                  <a:t>We </a:t>
                </a:r>
                <a:r>
                  <a:rPr lang="en-US" sz="2000" dirty="0" smtClean="0"/>
                  <a:t>are 95% confident that the true proportion difference is between 0.372 and 0.447.</a:t>
                </a:r>
              </a:p>
              <a:p>
                <a:pPr>
                  <a:defRPr/>
                </a:pPr>
                <a:endParaRPr lang="en-US" sz="2000" dirty="0" smtClean="0"/>
              </a:p>
              <a:p>
                <a:pPr>
                  <a:defRPr/>
                </a:pPr>
                <a:r>
                  <a:rPr lang="en-US" sz="2000" dirty="0" smtClean="0"/>
                  <a:t>Since zero is NOT in the confidence interval, there is a difference in the proportion </a:t>
                </a:r>
                <a:r>
                  <a:rPr lang="en-US" sz="2000" dirty="0"/>
                  <a:t>of times fox tracks are observed before versus after the intervention to reduce the fox population.</a:t>
                </a:r>
              </a:p>
              <a:p>
                <a:pPr>
                  <a:defRPr/>
                </a:pPr>
                <a:endParaRPr lang="en-US" sz="2000" dirty="0"/>
              </a:p>
              <a:p>
                <a:pPr>
                  <a:defRPr/>
                </a:pPr>
                <a:r>
                  <a:rPr lang="en-US" sz="2000" dirty="0">
                    <a:cs typeface="+mn-cs"/>
                  </a:rPr>
                  <a:t> </a:t>
                </a:r>
                <a:endParaRPr lang="en-US" dirty="0"/>
              </a:p>
              <a:p>
                <a:pPr marL="342900" indent="-342900" eaLnBrk="0" hangingPunct="0">
                  <a:spcBef>
                    <a:spcPct val="20000"/>
                  </a:spcBef>
                  <a:buClr>
                    <a:srgbClr val="1C5696"/>
                  </a:buClr>
                  <a:buSzPct val="80000"/>
                  <a:defRPr/>
                </a:pPr>
                <a:endParaRPr lang="en-US" sz="2000" dirty="0"/>
              </a:p>
              <a:p>
                <a:pPr marL="342900" indent="-342900" eaLnBrk="0" hangingPunct="0">
                  <a:spcBef>
                    <a:spcPct val="20000"/>
                  </a:spcBef>
                  <a:buClr>
                    <a:srgbClr val="1C5696"/>
                  </a:buClr>
                  <a:buSzPct val="80000"/>
                  <a:defRPr/>
                </a:pPr>
                <a:endParaRPr lang="en-US" sz="2000" dirty="0">
                  <a:solidFill>
                    <a:srgbClr val="79878B"/>
                  </a:solidFill>
                </a:endParaRPr>
              </a:p>
            </p:txBody>
          </p:sp>
        </mc:Choice>
        <mc:Fallback xmlns="">
          <p:sp>
            <p:nvSpPr>
              <p:cNvPr id="7171" name="Rectangle 3"/>
              <p:cNvSpPr txBox="1">
                <a:spLocks noRot="1" noChangeAspect="1" noMove="1" noResize="1" noEditPoints="1" noAdjustHandles="1" noChangeArrowheads="1" noChangeShapeType="1" noTextEdit="1"/>
              </p:cNvSpPr>
              <p:nvPr/>
            </p:nvSpPr>
            <p:spPr bwMode="auto">
              <a:xfrm>
                <a:off x="152400" y="1219200"/>
                <a:ext cx="8991600" cy="5410200"/>
              </a:xfrm>
              <a:prstGeom prst="rect">
                <a:avLst/>
              </a:prstGeom>
              <a:blipFill rotWithShape="1">
                <a:blip r:embed="rId3"/>
                <a:stretch>
                  <a:fillRect l="-678" t="-338" r="-1288" b="-1577"/>
                </a:stretch>
              </a:blipFill>
              <a:ln w="9525">
                <a:noFill/>
                <a:miter lim="800000"/>
                <a:headEnd/>
                <a:tailEnd/>
              </a:ln>
            </p:spPr>
            <p:txBody>
              <a:bodyPr/>
              <a:lstStyle/>
              <a:p>
                <a:r>
                  <a:rPr lang="en-US">
                    <a:noFill/>
                  </a:rPr>
                  <a:t> </a:t>
                </a:r>
              </a:p>
            </p:txBody>
          </p:sp>
        </mc:Fallback>
      </mc:AlternateContent>
      <p:sp>
        <p:nvSpPr>
          <p:cNvPr id="13314" name="Title 1"/>
          <p:cNvSpPr>
            <a:spLocks noGrp="1"/>
          </p:cNvSpPr>
          <p:nvPr>
            <p:ph type="title" idx="4294967295"/>
          </p:nvPr>
        </p:nvSpPr>
        <p:spPr/>
        <p:txBody>
          <a:bodyPr/>
          <a:lstStyle/>
          <a:p>
            <a:pPr marL="342900" indent="-342900">
              <a:spcBef>
                <a:spcPct val="20000"/>
              </a:spcBef>
            </a:pPr>
            <a:r>
              <a:rPr lang="en-US" smtClean="0"/>
              <a:t>Test of Hypothesis (Example)</a:t>
            </a:r>
          </a:p>
        </p:txBody>
      </p:sp>
    </p:spTree>
    <p:extLst>
      <p:ext uri="{BB962C8B-B14F-4D97-AF65-F5344CB8AC3E}">
        <p14:creationId xmlns:p14="http://schemas.microsoft.com/office/powerpoint/2010/main" val="569643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20501</TotalTime>
  <Words>1379</Words>
  <Application>Microsoft Office PowerPoint</Application>
  <PresentationFormat>On-screen Show (4:3)</PresentationFormat>
  <Paragraphs>142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Blank Presentation</vt:lpstr>
      <vt:lpstr>PowerPoint Presentation</vt:lpstr>
      <vt:lpstr>Two Proportion</vt:lpstr>
      <vt:lpstr>Parameter and Statistic</vt:lpstr>
      <vt:lpstr>The different p’s</vt:lpstr>
      <vt:lpstr>Confidence Interval (Con’t)</vt:lpstr>
      <vt:lpstr>Steps to Hypothesis Testing</vt:lpstr>
      <vt:lpstr>Two Proportion</vt:lpstr>
      <vt:lpstr>Confidence Interval (Two Proportion)</vt:lpstr>
      <vt:lpstr>Test of Hypothesis (Example)</vt:lpstr>
      <vt:lpstr>Requirements to Check and Descriptive Statistics </vt:lpstr>
      <vt:lpstr>Two Proportion</vt:lpstr>
      <vt:lpstr>Types of Hypotheses</vt:lpstr>
      <vt:lpstr>Steps to Hypothesis Testing (Two Proportions)</vt:lpstr>
      <vt:lpstr>Test of Hypothesis (Example)</vt:lpstr>
      <vt:lpstr>Test of Hypothesis (Example)</vt:lpstr>
      <vt:lpstr>Requirements to Check and Descriptive Statistics </vt:lpstr>
    </vt:vector>
  </TitlesOfParts>
  <Company>BYU-Idaho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rdcromar</dc:creator>
  <cp:lastModifiedBy>BYU Idaho</cp:lastModifiedBy>
  <cp:revision>362</cp:revision>
  <dcterms:created xsi:type="dcterms:W3CDTF">2008-09-08T20:31:32Z</dcterms:created>
  <dcterms:modified xsi:type="dcterms:W3CDTF">2015-06-19T17:27:01Z</dcterms:modified>
</cp:coreProperties>
</file>